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7" r:id="rId16"/>
    <p:sldId id="278" r:id="rId17"/>
    <p:sldId id="270" r:id="rId18"/>
    <p:sldId id="271" r:id="rId19"/>
    <p:sldId id="272" r:id="rId20"/>
    <p:sldId id="273" r:id="rId21"/>
    <p:sldId id="274" r:id="rId22"/>
    <p:sldId id="279" r:id="rId23"/>
    <p:sldId id="280" r:id="rId24"/>
    <p:sldId id="275" r:id="rId25"/>
    <p:sldId id="27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0" r:id="rId37"/>
    <p:sldId id="295" r:id="rId38"/>
    <p:sldId id="296" r:id="rId39"/>
    <p:sldId id="291" r:id="rId40"/>
    <p:sldId id="292" r:id="rId41"/>
    <p:sldId id="297" r:id="rId42"/>
    <p:sldId id="293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7"/>
    <p:restoredTop sz="94648"/>
  </p:normalViewPr>
  <p:slideViewPr>
    <p:cSldViewPr snapToGrid="0">
      <p:cViewPr varScale="1">
        <p:scale>
          <a:sx n="113" d="100"/>
          <a:sy n="113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26EDD-4567-2105-186B-C4D01CB20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45519D-165A-5108-2DE3-88A9E9CA5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9BDD2-841E-1EFB-D5E1-C12EE767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FABE9-F340-93C7-F625-57C31CBB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68685-B589-413B-8620-A51783AC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97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FB104-90AA-EBCA-960D-4353AA73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87DDE1-E663-D13E-5CBC-2C0B3F191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059FC-2343-2E4A-5C1E-FCE8BE8B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B265-0DBF-199E-A0DB-CCFA59DC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8E091-8610-8755-15FD-D3FE0A0A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475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C07390-D09B-355D-1E4E-0C57AE503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B1F46-958F-5598-03F9-D7D9283DB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E4242-8EC5-02D7-88CA-9F52D8F9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08496-3C8D-DFB9-E591-0DEB0CF8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4E141-570A-9D29-BE38-3183DF5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298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0870-2F09-6E9F-6510-78EAED4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B0D3D1-24D0-5670-F37A-BB0728A6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85EEE-A704-D2B8-810E-79C68C3A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609DF-8CED-D918-3CE4-188C469F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1D4A0-ACD0-EBD9-796B-5BB4961D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278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FCA1-DBCB-BC5F-D0A1-25C40B0C1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386F4-1CBF-9A84-34D3-12007640A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2367A-6E89-9656-C3B2-A590E77B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527DC-AFC1-835A-2BE7-E8981D15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045ED-0654-71B7-F4A7-94C18713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20269-870C-729B-4312-9C47D909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AADF9-68F1-987C-12DC-7AB17F02A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11D72-56E9-A9CB-BFA5-D500C41C7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A774DD-ADC5-CF32-4C8B-D4AAE4CD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87BD9-5252-2265-D755-7EAC92EE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3CD24B-0503-FD28-BE18-D45CE94E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71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12F4B-9665-70CC-A703-D8664FA5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D684C-028B-BFD7-8833-548CA957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C1FF27-0806-9F63-44A5-7CCF230CF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654374-EF9F-E219-C954-B6A16D3C9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82759-1C07-AA0B-0865-8C3C4EB2C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289CA6-4818-8A63-B71A-69980DAC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5A87A-3EE4-1424-968B-0E9684D5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CC491B-AEB0-DD7D-06FB-3653D4EF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209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CC03C-5751-5B25-1F45-2CF1A8CC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481F09-43EF-0061-C330-DADC3E15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DAA7F5-21A0-5F61-E0EE-17ABEDED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CE12F-8AD4-0F7F-D704-2B1F9253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83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8D4009-85C1-3992-9466-3123F549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BAEEE2-8394-4DF8-B121-F496F49D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6CEA2-5C62-BBD4-3972-7FB71940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057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F53F7-128C-9057-0594-F833CE2B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1C5765-7AD0-F32F-94A3-70A681F8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E87C68-1261-5F63-9FEE-DB32A5C97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D4D84-7281-63E5-349C-0BDBCA67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133D3-B6C2-B325-9927-44767C3A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9801-BDF4-AB39-E007-325D1D3C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02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8921B-A631-7E3C-A8F4-EB50C2A4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DCAFBD-DFEA-B549-1A0B-525F710F1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15722-CC2A-644B-13D6-7718E3075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32068-8348-7FEE-6B99-71FD8DEE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B4EF1-80FE-45CC-F7FA-96A34CF9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229680-B06E-74D2-2D4F-D72EBE0B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659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FC0801-2C42-CF3D-12BD-6BA31DCF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6F528-49CD-B2B5-2C3B-2FB274986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8F21E-2298-9423-0F27-731D43EF1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1FF65-56B5-4747-92A0-0835D99C35A0}" type="datetimeFigureOut">
              <a:rPr kumimoji="1" lang="ko-Kore-KR" altLang="en-US" smtClean="0"/>
              <a:t>2023. 11. 4.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44410-4ACD-2AFE-8959-B45212FE7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7996E-F091-8DA0-E663-8D5829F19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EC8F8-67FD-DD46-BE5F-364B5144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01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DCC38-29F8-E936-4284-5EB872CE5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effectLst/>
                <a:latin typeface="MalgunGothicBold"/>
              </a:rPr>
              <a:t>차량공유업체의 차량 파손 여부 분류 프로젝트</a:t>
            </a:r>
            <a:br>
              <a:rPr lang="ko-KR" altLang="en-US" sz="3000" dirty="0">
                <a:effectLst/>
              </a:rPr>
            </a:br>
            <a:endParaRPr kumimoji="1" lang="ko-Kore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C7DD9C-3DD0-2B57-5DAF-A6BABF939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924"/>
            <a:ext cx="9144000" cy="1655762"/>
          </a:xfrm>
        </p:spPr>
        <p:txBody>
          <a:bodyPr/>
          <a:lstStyle/>
          <a:p>
            <a:r>
              <a:rPr kumimoji="1" lang="ko-Kore-KR" altLang="en-US" dirty="0"/>
              <a:t>김영우</a:t>
            </a:r>
          </a:p>
        </p:txBody>
      </p:sp>
    </p:spTree>
    <p:extLst>
      <p:ext uri="{BB962C8B-B14F-4D97-AF65-F5344CB8AC3E}">
        <p14:creationId xmlns:p14="http://schemas.microsoft.com/office/powerpoint/2010/main" val="322146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8E81D-8F91-4D57-5C26-188413FF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18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1576C0-C51E-4001-768B-74B924AB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287"/>
            <a:ext cx="7143750" cy="19288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5227D-4E09-8FCC-CF98-FF3428931DA3}"/>
              </a:ext>
            </a:extLst>
          </p:cNvPr>
          <p:cNvSpPr txBox="1"/>
          <p:nvPr/>
        </p:nvSpPr>
        <p:spPr>
          <a:xfrm>
            <a:off x="838199" y="1347076"/>
            <a:ext cx="8904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X 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어디까지가</a:t>
            </a:r>
            <a:r>
              <a:rPr kumimoji="1" lang="ko-KR" altLang="en-US" dirty="0"/>
              <a:t> 파손 차량 이미지인지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정상 차량 이미지인지 확인한다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484F135-A547-A387-76D3-74AD11DE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89" y="4449020"/>
            <a:ext cx="7107061" cy="22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7EBA9-9382-573E-1CAA-32F768C7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F107A9-6550-8B56-51D3-7F73C9E8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9600"/>
            <a:ext cx="8318500" cy="558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5121E6-7914-EA09-A74E-02583D7B357C}"/>
              </a:ext>
            </a:extLst>
          </p:cNvPr>
          <p:cNvSpPr txBox="1"/>
          <p:nvPr/>
        </p:nvSpPr>
        <p:spPr>
          <a:xfrm>
            <a:off x="838200" y="1984022"/>
            <a:ext cx="716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y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normal – 0, abnormal – 1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마련한다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344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F7EE5-4BA6-FB9C-CF37-70AC9494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8290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D8A62-A066-E27A-41FF-689DE5DB5D7B}"/>
              </a:ext>
            </a:extLst>
          </p:cNvPr>
          <p:cNvSpPr txBox="1"/>
          <p:nvPr/>
        </p:nvSpPr>
        <p:spPr>
          <a:xfrm>
            <a:off x="668866" y="1425399"/>
            <a:ext cx="1062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Y</a:t>
            </a:r>
            <a:r>
              <a:rPr kumimoji="1" lang="ko-KR" altLang="en-US" dirty="0"/>
              <a:t>로 구성된 데이터프레임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DataFrame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만든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셋으로 구분한다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8" name="내용 개체 틀 1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6F0D138-A398-88D1-3799-7DE80824B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311" y="2408102"/>
            <a:ext cx="8294511" cy="2520327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86F618-66B0-8AC5-47F2-FC49BE7CC379}"/>
              </a:ext>
            </a:extLst>
          </p:cNvPr>
          <p:cNvSpPr txBox="1"/>
          <p:nvPr/>
        </p:nvSpPr>
        <p:spPr>
          <a:xfrm>
            <a:off x="781755" y="5541800"/>
            <a:ext cx="1103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Train 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484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 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61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데이터 </a:t>
            </a:r>
            <a:r>
              <a:rPr kumimoji="1" lang="en-US" altLang="ko-KR" dirty="0"/>
              <a:t>60</a:t>
            </a:r>
            <a:r>
              <a:rPr kumimoji="1" lang="ko-KR" altLang="en-US" dirty="0"/>
              <a:t>개로 비교적 데이터 건수가 작은 것을 확인할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b="1" dirty="0"/>
              <a:t>Image Augmentation</a:t>
            </a:r>
            <a:r>
              <a:rPr kumimoji="1" lang="ko-KR" altLang="en-US" b="1" dirty="0"/>
              <a:t>을 사용해볼까 하는 생각</a:t>
            </a:r>
            <a:r>
              <a:rPr kumimoji="1" lang="ko-KR" altLang="en-US" dirty="0"/>
              <a:t>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357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9238F-7E30-2DE1-9C36-7A8A3546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17" name="내용 개체 틀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EFE6D6F-BE3F-09F9-0604-8FCD85318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1792"/>
            <a:ext cx="9844966" cy="171618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BC15A-5539-2D9C-9A4F-F7CFA19081AE}"/>
              </a:ext>
            </a:extLst>
          </p:cNvPr>
          <p:cNvSpPr txBox="1"/>
          <p:nvPr/>
        </p:nvSpPr>
        <p:spPr>
          <a:xfrm>
            <a:off x="838200" y="1690688"/>
            <a:ext cx="10628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모델링에 활용할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 데이터셋을 보니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234</a:t>
            </a:r>
            <a:r>
              <a:rPr kumimoji="1" lang="ko-KR" altLang="en-US" dirty="0"/>
              <a:t>개 </a:t>
            </a:r>
            <a:endParaRPr kumimoji="1" lang="en-US" altLang="ko-KR" dirty="0"/>
          </a:p>
          <a:p>
            <a:r>
              <a:rPr kumimoji="1" lang="ko-KR" altLang="en-US" dirty="0"/>
              <a:t>비교적 </a:t>
            </a:r>
            <a:r>
              <a:rPr kumimoji="1" lang="ko-KR" altLang="en-US" b="1" dirty="0"/>
              <a:t>데이터가 </a:t>
            </a:r>
            <a:r>
              <a:rPr kumimoji="1" lang="ko-KR" altLang="en-US" b="1" dirty="0" err="1"/>
              <a:t>균형</a:t>
            </a:r>
            <a:r>
              <a:rPr kumimoji="1" lang="ko-KR" altLang="en-US" dirty="0" err="1"/>
              <a:t>하다는</a:t>
            </a:r>
            <a:r>
              <a:rPr kumimoji="1" lang="ko-KR" altLang="en-US" dirty="0"/>
              <a:t> 것을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데이터 불균형 처리를 하기 위한 방법은 굳이 생각을 </a:t>
            </a:r>
            <a:r>
              <a:rPr kumimoji="1" lang="ko-KR" altLang="en-US" dirty="0" err="1"/>
              <a:t>안해도</a:t>
            </a:r>
            <a:r>
              <a:rPr kumimoji="1" lang="ko-KR" altLang="en-US" dirty="0"/>
              <a:t> 될 것 같다는 생각이 들었다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54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1ADA-4FC5-BAA9-4AEE-1EE08E74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7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16D74-FCD6-9FAC-17FC-1D301C2A5D48}"/>
              </a:ext>
            </a:extLst>
          </p:cNvPr>
          <p:cNvSpPr txBox="1"/>
          <p:nvPr/>
        </p:nvSpPr>
        <p:spPr>
          <a:xfrm>
            <a:off x="781755" y="1213036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모델 입력형태로 적합한 </a:t>
            </a:r>
            <a:r>
              <a:rPr kumimoji="1" lang="en-US" altLang="ko-KR" sz="1500" dirty="0" err="1"/>
              <a:t>np.array</a:t>
            </a:r>
            <a:r>
              <a:rPr kumimoji="1" lang="ko-KR" altLang="en-US" sz="1500" dirty="0"/>
              <a:t> 형태로 변환해야 한다</a:t>
            </a:r>
            <a:r>
              <a:rPr kumimoji="1" lang="en-US" altLang="ko-KR" sz="1500" dirty="0"/>
              <a:t>.</a:t>
            </a:r>
          </a:p>
          <a:p>
            <a:r>
              <a:rPr kumimoji="1" lang="ko-KR" altLang="en-US" sz="1500" dirty="0"/>
              <a:t> </a:t>
            </a:r>
            <a:r>
              <a:rPr kumimoji="1" lang="en-US" altLang="ko-KR" sz="1500" dirty="0"/>
              <a:t>Train</a:t>
            </a:r>
            <a:r>
              <a:rPr kumimoji="1" lang="ko-KR" altLang="en-US" sz="1500" dirty="0"/>
              <a:t>에 있는 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np.array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형태로 변환한다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  <p:pic>
        <p:nvPicPr>
          <p:cNvPr id="10" name="내용 개체 틀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87F4CB7-C0FC-148F-CD56-8E17B40D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383"/>
            <a:ext cx="6912041" cy="344188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681A42-BB93-48E2-103E-F63F33E63FC6}"/>
              </a:ext>
            </a:extLst>
          </p:cNvPr>
          <p:cNvSpPr txBox="1"/>
          <p:nvPr/>
        </p:nvSpPr>
        <p:spPr>
          <a:xfrm>
            <a:off x="781755" y="5801970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본래 이미지는 </a:t>
            </a:r>
            <a:r>
              <a:rPr kumimoji="1" lang="en-US" altLang="ko-KR" sz="1500" dirty="0"/>
              <a:t>(1024,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/>
              <a:t> 이었는데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 이미지가 너무 크면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학습 시간이 소요되고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메모리 부족 현상이 발생할 수 있기 </a:t>
            </a:r>
            <a:r>
              <a:rPr kumimoji="1" lang="ko-KR" altLang="en-US" sz="1500" dirty="0" err="1"/>
              <a:t>떄문에</a:t>
            </a:r>
            <a:endParaRPr kumimoji="1" lang="en-US" altLang="ko-KR" sz="1500" dirty="0"/>
          </a:p>
          <a:p>
            <a:r>
              <a:rPr kumimoji="1" lang="ko-KR" altLang="en-US" sz="1500" dirty="0"/>
              <a:t>이미지 크기를 </a:t>
            </a:r>
            <a:r>
              <a:rPr kumimoji="1" lang="en-US" altLang="ko-KR" sz="1500" dirty="0"/>
              <a:t>(280,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 err="1"/>
              <a:t>으로</a:t>
            </a:r>
            <a:r>
              <a:rPr kumimoji="1" lang="ko-KR" altLang="en-US" sz="1500" dirty="0"/>
              <a:t> 변환했다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8753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1ADA-4FC5-BAA9-4AEE-1EE08E74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7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16D74-FCD6-9FAC-17FC-1D301C2A5D48}"/>
              </a:ext>
            </a:extLst>
          </p:cNvPr>
          <p:cNvSpPr txBox="1"/>
          <p:nvPr/>
        </p:nvSpPr>
        <p:spPr>
          <a:xfrm>
            <a:off x="781755" y="1213036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모델 입력형태로 적합한 </a:t>
            </a:r>
            <a:r>
              <a:rPr kumimoji="1" lang="en-US" altLang="ko-KR" sz="1500" dirty="0" err="1"/>
              <a:t>np.array</a:t>
            </a:r>
            <a:r>
              <a:rPr kumimoji="1" lang="ko-KR" altLang="en-US" sz="1500" dirty="0"/>
              <a:t> 형태로 변환해야 한다</a:t>
            </a:r>
            <a:r>
              <a:rPr kumimoji="1" lang="en-US" altLang="ko-KR" sz="1500" dirty="0"/>
              <a:t>.</a:t>
            </a:r>
          </a:p>
          <a:p>
            <a:r>
              <a:rPr kumimoji="1" lang="ko-KR" altLang="en-US" sz="1500" dirty="0"/>
              <a:t> </a:t>
            </a:r>
            <a:r>
              <a:rPr kumimoji="1" lang="en-US" altLang="ko-KR" sz="1500" dirty="0"/>
              <a:t>Validation </a:t>
            </a:r>
            <a:r>
              <a:rPr kumimoji="1" lang="ko-KR" altLang="en-US" sz="1500" dirty="0"/>
              <a:t>에 있는 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np.array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형태로 변환한다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81A42-BB93-48E2-103E-F63F33E63FC6}"/>
              </a:ext>
            </a:extLst>
          </p:cNvPr>
          <p:cNvSpPr txBox="1"/>
          <p:nvPr/>
        </p:nvSpPr>
        <p:spPr>
          <a:xfrm>
            <a:off x="781755" y="5801970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본래 이미지는 </a:t>
            </a:r>
            <a:r>
              <a:rPr kumimoji="1" lang="en-US" altLang="ko-KR" sz="1500" dirty="0"/>
              <a:t>(1024,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/>
              <a:t> 이었는데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 이미지가 너무 크면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학습 시간이 소요되고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메모리 부족 현상이 발생할 수 있기 </a:t>
            </a:r>
            <a:r>
              <a:rPr kumimoji="1" lang="ko-KR" altLang="en-US" sz="1500" dirty="0" err="1"/>
              <a:t>떄문에</a:t>
            </a:r>
            <a:endParaRPr kumimoji="1" lang="en-US" altLang="ko-KR" sz="1500" dirty="0"/>
          </a:p>
          <a:p>
            <a:r>
              <a:rPr kumimoji="1" lang="ko-KR" altLang="en-US" sz="1500" dirty="0"/>
              <a:t>이미지 크기를 </a:t>
            </a:r>
            <a:r>
              <a:rPr kumimoji="1" lang="en-US" altLang="ko-KR" sz="1500" dirty="0"/>
              <a:t>(280,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 err="1"/>
              <a:t>으로</a:t>
            </a:r>
            <a:r>
              <a:rPr kumimoji="1" lang="ko-KR" altLang="en-US" sz="1500" dirty="0"/>
              <a:t> 변환했다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2B0C63E-3C93-83F7-2985-E71BB38D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8244"/>
            <a:ext cx="6795510" cy="3367083"/>
          </a:xfrm>
        </p:spPr>
      </p:pic>
    </p:spTree>
    <p:extLst>
      <p:ext uri="{BB962C8B-B14F-4D97-AF65-F5344CB8AC3E}">
        <p14:creationId xmlns:p14="http://schemas.microsoft.com/office/powerpoint/2010/main" val="157254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1ADA-4FC5-BAA9-4AEE-1EE08E74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7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16D74-FCD6-9FAC-17FC-1D301C2A5D48}"/>
              </a:ext>
            </a:extLst>
          </p:cNvPr>
          <p:cNvSpPr txBox="1"/>
          <p:nvPr/>
        </p:nvSpPr>
        <p:spPr>
          <a:xfrm>
            <a:off x="781755" y="1213036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모델 입력형태로 적합한 </a:t>
            </a:r>
            <a:r>
              <a:rPr kumimoji="1" lang="en-US" altLang="ko-KR" sz="1500" dirty="0" err="1"/>
              <a:t>np.array</a:t>
            </a:r>
            <a:r>
              <a:rPr kumimoji="1" lang="ko-KR" altLang="en-US" sz="1500" dirty="0"/>
              <a:t> 형태로 변환해야 한다</a:t>
            </a:r>
            <a:r>
              <a:rPr kumimoji="1" lang="en-US" altLang="ko-KR" sz="1500" dirty="0"/>
              <a:t>.</a:t>
            </a:r>
          </a:p>
          <a:p>
            <a:r>
              <a:rPr kumimoji="1" lang="ko-KR" altLang="en-US" sz="1500" dirty="0"/>
              <a:t> </a:t>
            </a:r>
            <a:r>
              <a:rPr kumimoji="1" lang="en-US" altLang="ko-KR" sz="1500" dirty="0"/>
              <a:t>Test </a:t>
            </a:r>
            <a:r>
              <a:rPr kumimoji="1" lang="ko-KR" altLang="en-US" sz="1500" dirty="0"/>
              <a:t>에 있는 이미지</a:t>
            </a:r>
            <a:r>
              <a:rPr kumimoji="1" lang="en-US" altLang="ko-KR" sz="1500" dirty="0"/>
              <a:t>(image)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np.array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형태로 변환한다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81A42-BB93-48E2-103E-F63F33E63FC6}"/>
              </a:ext>
            </a:extLst>
          </p:cNvPr>
          <p:cNvSpPr txBox="1"/>
          <p:nvPr/>
        </p:nvSpPr>
        <p:spPr>
          <a:xfrm>
            <a:off x="781755" y="5801970"/>
            <a:ext cx="10628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/>
              <a:t>본래 이미지는 </a:t>
            </a:r>
            <a:r>
              <a:rPr kumimoji="1" lang="en-US" altLang="ko-KR" sz="1500" dirty="0"/>
              <a:t>(1024,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1024,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/>
              <a:t> 이었는데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 이미지가 너무 크면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학습 시간이 소요되고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메모리 부족 현상이 발생할 수 있기 </a:t>
            </a:r>
            <a:r>
              <a:rPr kumimoji="1" lang="ko-KR" altLang="en-US" sz="1500" dirty="0" err="1"/>
              <a:t>떄문에</a:t>
            </a:r>
            <a:endParaRPr kumimoji="1" lang="en-US" altLang="ko-KR" sz="1500" dirty="0"/>
          </a:p>
          <a:p>
            <a:r>
              <a:rPr kumimoji="1" lang="ko-KR" altLang="en-US" sz="1500" dirty="0"/>
              <a:t>이미지 크기를 </a:t>
            </a:r>
            <a:r>
              <a:rPr kumimoji="1" lang="en-US" altLang="ko-KR" sz="1500" dirty="0"/>
              <a:t>(280,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280,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3)</a:t>
            </a:r>
            <a:r>
              <a:rPr kumimoji="1" lang="ko-KR" altLang="en-US" sz="1500" dirty="0" err="1"/>
              <a:t>으로</a:t>
            </a:r>
            <a:r>
              <a:rPr kumimoji="1" lang="ko-KR" altLang="en-US" sz="1500" dirty="0"/>
              <a:t> 변환했다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51FC6D2-7AFD-B362-8956-491D2570B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801"/>
            <a:ext cx="6341533" cy="3148460"/>
          </a:xfrm>
        </p:spPr>
      </p:pic>
    </p:spTree>
    <p:extLst>
      <p:ext uri="{BB962C8B-B14F-4D97-AF65-F5344CB8AC3E}">
        <p14:creationId xmlns:p14="http://schemas.microsoft.com/office/powerpoint/2010/main" val="270145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E9443-C82E-0897-87E5-69D06714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1-1</a:t>
            </a:r>
            <a:r>
              <a:rPr kumimoji="1" lang="ko-KR" altLang="en-US" sz="3000" dirty="0"/>
              <a:t> 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9133-8305-4673-E5F2-AD55780C9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000" dirty="0"/>
              <a:t>CNN </a:t>
            </a:r>
            <a:r>
              <a:rPr kumimoji="1" lang="ko-Kore-KR" altLang="en-US" sz="2000" dirty="0"/>
              <a:t>모델링을</a:t>
            </a:r>
            <a:r>
              <a:rPr kumimoji="1" lang="ko-KR" altLang="en-US" sz="2000" dirty="0"/>
              <a:t> 하여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개의 모델을 만들어서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정확도를 확인한다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934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25"/>
            <a:ext cx="10515600" cy="861841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4D0D56D-56E2-7E26-BBA6-8B5D8A1F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7007"/>
            <a:ext cx="7492895" cy="321927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1B913-FA69-7913-D527-068C543C6A3C}"/>
              </a:ext>
            </a:extLst>
          </p:cNvPr>
          <p:cNvSpPr txBox="1"/>
          <p:nvPr/>
        </p:nvSpPr>
        <p:spPr>
          <a:xfrm>
            <a:off x="838200" y="1356611"/>
            <a:ext cx="909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번째 모델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Convolutional Layer 32 -&gt; 64 -&gt; 128</a:t>
            </a:r>
            <a:r>
              <a:rPr kumimoji="1" lang="ko-KR" altLang="en-US" dirty="0"/>
              <a:t>로 점진적으로 증가</a:t>
            </a:r>
            <a:endParaRPr kumimoji="1" lang="en-US" altLang="ko-KR" dirty="0"/>
          </a:p>
          <a:p>
            <a:r>
              <a:rPr kumimoji="1" lang="ko-KR" altLang="en-US" sz="1800" dirty="0"/>
              <a:t>                        </a:t>
            </a:r>
            <a:r>
              <a:rPr kumimoji="1" lang="en-US" altLang="ko-KR" dirty="0"/>
              <a:t>Fully Connected Layer </a:t>
            </a:r>
            <a:r>
              <a:rPr kumimoji="1" lang="ko-KR" altLang="en-US" dirty="0"/>
              <a:t>추가 후 한 층을 추가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0615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AB7F17CC-78CE-CC96-C3D8-936A69005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4178"/>
            <a:ext cx="7818075" cy="2122885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D7A4D72-1E12-83A4-DE12-CBFCE63E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18667"/>
            <a:ext cx="4828385" cy="1215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345D-0E73-E046-D125-A0BDFEED714C}"/>
              </a:ext>
            </a:extLst>
          </p:cNvPr>
          <p:cNvSpPr txBox="1"/>
          <p:nvPr/>
        </p:nvSpPr>
        <p:spPr>
          <a:xfrm>
            <a:off x="838200" y="1544825"/>
            <a:ext cx="830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/>
              <a:t>정상 차량</a:t>
            </a:r>
            <a:r>
              <a:rPr kumimoji="1" lang="en-US" altLang="ko-KR" sz="1800" dirty="0"/>
              <a:t>(0)</a:t>
            </a:r>
            <a:r>
              <a:rPr kumimoji="1" lang="ko-KR" altLang="en-US" sz="1800" dirty="0"/>
              <a:t>로에 예측한 것이 실제로 </a:t>
            </a:r>
            <a:r>
              <a:rPr kumimoji="1" lang="ko-KR" altLang="en-US" dirty="0"/>
              <a:t>정상 차량</a:t>
            </a:r>
            <a:r>
              <a:rPr kumimoji="1" lang="en-US" altLang="ko-KR" dirty="0"/>
              <a:t>(0)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비교적 판단을 잘하고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파손 차량</a:t>
            </a:r>
            <a:r>
              <a:rPr kumimoji="1" lang="en-US" altLang="ko-KR" dirty="0"/>
              <a:t>(1)</a:t>
            </a:r>
            <a:r>
              <a:rPr kumimoji="1" lang="ko-KR" altLang="en-US" dirty="0"/>
              <a:t>로 예측한 것이 실제로 파손 차량</a:t>
            </a:r>
            <a:r>
              <a:rPr kumimoji="1" lang="en-US" altLang="ko-KR" dirty="0"/>
              <a:t>(1)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절반 높게 잘 판단하고 있다</a:t>
            </a:r>
            <a:r>
              <a:rPr kumimoji="1" lang="en-US" altLang="ko-KR" dirty="0"/>
              <a:t>.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8444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5A33F-59FA-4C8C-DE1E-7581862D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1.</a:t>
            </a:r>
            <a:r>
              <a:rPr kumimoji="1" lang="ko-KR" altLang="en-US" sz="3000" dirty="0"/>
              <a:t> </a:t>
            </a:r>
            <a:r>
              <a:rPr kumimoji="1" lang="ko-Kore-KR" altLang="en-US" sz="3000" dirty="0"/>
              <a:t>문제</a:t>
            </a:r>
            <a:r>
              <a:rPr kumimoji="1" lang="ko-KR" altLang="en-US" sz="3000" dirty="0"/>
              <a:t> 정의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9D3A5-2289-832D-F9C0-CF49FEEE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000" dirty="0">
                <a:latin typeface="+mn-ea"/>
              </a:rPr>
              <a:t>[</a:t>
            </a:r>
            <a:r>
              <a:rPr kumimoji="1" lang="ko-Kore-KR" altLang="en-US" sz="2000" dirty="0">
                <a:latin typeface="+mn-ea"/>
              </a:rPr>
              <a:t>차량</a:t>
            </a:r>
            <a:r>
              <a:rPr kumimoji="1" lang="ko-KR" altLang="en-US" sz="2000" dirty="0">
                <a:latin typeface="+mn-ea"/>
              </a:rPr>
              <a:t> 공유 업체의 고민</a:t>
            </a:r>
            <a:r>
              <a:rPr kumimoji="1" lang="en-US" altLang="ko-KR" sz="2000" dirty="0">
                <a:latin typeface="+mn-ea"/>
              </a:rPr>
              <a:t>]</a:t>
            </a: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“</a:t>
            </a:r>
            <a:r>
              <a:rPr kumimoji="1" lang="ko-KR" altLang="en-US" sz="2000" dirty="0">
                <a:latin typeface="+mn-ea"/>
              </a:rPr>
              <a:t>하루 평균 </a:t>
            </a:r>
            <a:r>
              <a:rPr kumimoji="1" lang="en-US" altLang="ko-KR" sz="2000" dirty="0">
                <a:latin typeface="+mn-ea"/>
              </a:rPr>
              <a:t>7~8</a:t>
            </a:r>
            <a:r>
              <a:rPr kumimoji="1" lang="ko-KR" altLang="en-US" sz="2000" dirty="0">
                <a:latin typeface="+mn-ea"/>
              </a:rPr>
              <a:t>만장의 차량 사진을 </a:t>
            </a:r>
            <a:r>
              <a:rPr kumimoji="1" lang="ko-KR" altLang="en-US" sz="2000" b="1" dirty="0" err="1">
                <a:latin typeface="+mn-ea"/>
              </a:rPr>
              <a:t>일일히</a:t>
            </a:r>
            <a:r>
              <a:rPr kumimoji="1" lang="ko-KR" altLang="en-US" sz="2000" b="1" dirty="0">
                <a:latin typeface="+mn-ea"/>
              </a:rPr>
              <a:t> 수작업을 통해 파손된 차량을 식별하고 </a:t>
            </a:r>
            <a:r>
              <a:rPr kumimoji="1" lang="ko-KR" altLang="en-US" sz="2000" dirty="0">
                <a:latin typeface="+mn-ea"/>
              </a:rPr>
              <a:t>차량 정비를 맡기는 업무가 너무 시간이 오래 걸려요</a:t>
            </a:r>
            <a:r>
              <a:rPr kumimoji="1" lang="en-US" altLang="ko-KR" sz="2000" dirty="0">
                <a:latin typeface="+mn-ea"/>
              </a:rPr>
              <a:t>”</a:t>
            </a: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“</a:t>
            </a:r>
            <a:r>
              <a:rPr kumimoji="1" lang="ko-KR" altLang="en-US" sz="2000" dirty="0">
                <a:latin typeface="+mn-ea"/>
              </a:rPr>
              <a:t>차량 이미지 사진을 통해 차량을 식별하고 알려주는 서비스를 원해요</a:t>
            </a:r>
            <a:r>
              <a:rPr kumimoji="1" lang="en-US" altLang="ko-KR" sz="2000" dirty="0">
                <a:latin typeface="+mn-ea"/>
              </a:rPr>
              <a:t>”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60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21" y="20708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84785-0A93-71ED-AF08-9D80D098780A}"/>
              </a:ext>
            </a:extLst>
          </p:cNvPr>
          <p:cNvSpPr txBox="1"/>
          <p:nvPr/>
        </p:nvSpPr>
        <p:spPr>
          <a:xfrm>
            <a:off x="838199" y="1439961"/>
            <a:ext cx="9716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 모델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Convolutional Layer 128 -&gt; 64 -&gt; 32</a:t>
            </a:r>
            <a:r>
              <a:rPr kumimoji="1" lang="ko-KR" altLang="en-US" dirty="0"/>
              <a:t>로 점진적으로 진행</a:t>
            </a:r>
            <a:endParaRPr kumimoji="1" lang="en-US" altLang="ko-KR" dirty="0"/>
          </a:p>
          <a:p>
            <a:r>
              <a:rPr kumimoji="1" lang="ko-KR" altLang="en-US" sz="1800" dirty="0"/>
              <a:t>                        </a:t>
            </a:r>
            <a:r>
              <a:rPr kumimoji="1" lang="en-US" altLang="ko-KR" dirty="0"/>
              <a:t>Fully Connected Layer </a:t>
            </a:r>
            <a:r>
              <a:rPr kumimoji="1" lang="ko-KR" altLang="en-US" dirty="0"/>
              <a:t>추가 후 두 층을 추가</a:t>
            </a:r>
            <a:endParaRPr kumimoji="1" lang="en-US" altLang="ko-KR" dirty="0"/>
          </a:p>
          <a:p>
            <a:r>
              <a:rPr kumimoji="1" lang="ko-KR" altLang="en-US" dirty="0"/>
              <a:t>                        </a:t>
            </a:r>
            <a:r>
              <a:rPr kumimoji="1" lang="en-US" altLang="ko-KR" dirty="0"/>
              <a:t>Dropout</a:t>
            </a:r>
            <a:r>
              <a:rPr kumimoji="1" lang="ko-KR" altLang="en-US" dirty="0"/>
              <a:t> 진행</a:t>
            </a:r>
            <a:endParaRPr kumimoji="1" lang="en-US" altLang="ko-KR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22B15BA-F908-80F8-4FE4-03F8D7DA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1" y="2573867"/>
            <a:ext cx="6612468" cy="36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0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53" y="317736"/>
            <a:ext cx="10515600" cy="988808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DB568B85-108F-3681-0417-8108EB769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53" y="2292927"/>
            <a:ext cx="7708448" cy="2039819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ECC16AA-BA09-2AEA-692B-33C2BA46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23556"/>
            <a:ext cx="3823877" cy="1469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62695-301C-75E9-0BEF-77F2F45A50D1}"/>
              </a:ext>
            </a:extLst>
          </p:cNvPr>
          <p:cNvSpPr txBox="1"/>
          <p:nvPr/>
        </p:nvSpPr>
        <p:spPr>
          <a:xfrm>
            <a:off x="807853" y="1304119"/>
            <a:ext cx="9939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파손 차량</a:t>
            </a:r>
            <a:r>
              <a:rPr kumimoji="1" lang="en-US" altLang="ko-KR" dirty="0"/>
              <a:t>(1)</a:t>
            </a:r>
            <a:r>
              <a:rPr kumimoji="1" lang="ko-KR" altLang="en-US" dirty="0"/>
              <a:t>로 예측했지만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실제 정상 차량</a:t>
            </a:r>
            <a:r>
              <a:rPr kumimoji="1" lang="en-US" altLang="ko-KR" dirty="0"/>
              <a:t>(0)</a:t>
            </a:r>
            <a:r>
              <a:rPr kumimoji="1" lang="ko-KR" altLang="en-US" dirty="0"/>
              <a:t> 인 경우가 비교적 많아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정확도가 떨어지는 것을 알 수 있다</a:t>
            </a:r>
            <a:r>
              <a:rPr kumimoji="1" lang="en-US" altLang="ko-KR" dirty="0"/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81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21" y="20708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84785-0A93-71ED-AF08-9D80D098780A}"/>
              </a:ext>
            </a:extLst>
          </p:cNvPr>
          <p:cNvSpPr txBox="1"/>
          <p:nvPr/>
        </p:nvSpPr>
        <p:spPr>
          <a:xfrm>
            <a:off x="838199" y="1439961"/>
            <a:ext cx="9716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번째 모델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Convolutional Layer 256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128 -&gt; 64 -&gt; 32</a:t>
            </a:r>
            <a:r>
              <a:rPr kumimoji="1" lang="ko-KR" altLang="en-US" dirty="0"/>
              <a:t>로 점진적으로 진행</a:t>
            </a:r>
            <a:endParaRPr kumimoji="1" lang="en-US" altLang="ko-KR" dirty="0"/>
          </a:p>
          <a:p>
            <a:r>
              <a:rPr kumimoji="1" lang="ko-KR" altLang="en-US" sz="1800" dirty="0"/>
              <a:t>                        </a:t>
            </a:r>
            <a:r>
              <a:rPr kumimoji="1" lang="en-US" altLang="ko-KR" dirty="0"/>
              <a:t>Fully Connected Layer </a:t>
            </a:r>
            <a:r>
              <a:rPr kumimoji="1" lang="ko-KR" altLang="en-US" dirty="0"/>
              <a:t>추가</a:t>
            </a:r>
            <a:endParaRPr kumimoji="1" lang="en-US" altLang="ko-KR" dirty="0"/>
          </a:p>
          <a:p>
            <a:r>
              <a:rPr kumimoji="1" lang="ko-KR" altLang="en-US" dirty="0"/>
              <a:t>                        </a:t>
            </a:r>
            <a:r>
              <a:rPr kumimoji="1" lang="en-US" altLang="ko-KR" dirty="0"/>
              <a:t>Dropout</a:t>
            </a:r>
            <a:r>
              <a:rPr kumimoji="1" lang="ko-KR" altLang="en-US" dirty="0"/>
              <a:t>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BatchNormalization</a:t>
            </a:r>
            <a:r>
              <a:rPr kumimoji="1" lang="ko-KR" altLang="en-US" dirty="0"/>
              <a:t>을 사용</a:t>
            </a:r>
            <a:endParaRPr kumimoji="1" lang="en-US" altLang="ko-KR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0E9A8B2-B5D7-0609-F986-B9E2EF8E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60377"/>
            <a:ext cx="7230858" cy="36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53" y="317736"/>
            <a:ext cx="10515600" cy="988808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6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2695-301C-75E9-0BEF-77F2F45A50D1}"/>
              </a:ext>
            </a:extLst>
          </p:cNvPr>
          <p:cNvSpPr txBox="1"/>
          <p:nvPr/>
        </p:nvSpPr>
        <p:spPr>
          <a:xfrm>
            <a:off x="807853" y="1304119"/>
            <a:ext cx="9939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정상 차량</a:t>
            </a:r>
            <a:r>
              <a:rPr kumimoji="1" lang="en-US" altLang="ko-KR" dirty="0"/>
              <a:t>(0)</a:t>
            </a:r>
            <a:r>
              <a:rPr kumimoji="1" lang="ko-KR" altLang="en-US" dirty="0"/>
              <a:t>로 예측했지만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실제 파손 차량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인 경우가 비교적 많아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정확도가 떨어지는 것을 알 수 있다</a:t>
            </a:r>
            <a:r>
              <a:rPr kumimoji="1" lang="en-US" altLang="ko-KR" dirty="0"/>
              <a:t>.</a:t>
            </a:r>
            <a:endParaRPr lang="ko-Kore-KR" altLang="en-US" dirty="0"/>
          </a:p>
        </p:txBody>
      </p:sp>
      <p:pic>
        <p:nvPicPr>
          <p:cNvPr id="8" name="내용 개체 틀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5481E63-2A2C-B837-F130-D2312EBC5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53" y="2363523"/>
            <a:ext cx="7583311" cy="2007347"/>
          </a:xfr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E7C68F4-966F-4223-3A23-114039D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3" y="4850653"/>
            <a:ext cx="3531663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6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B8FCC-8E97-5312-A74D-B0FAA98E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모델링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용 </a:t>
            </a:r>
            <a:r>
              <a:rPr kumimoji="1" lang="ko-KR" altLang="en-US" sz="2000" dirty="0" err="1"/>
              <a:t>전처리했던</a:t>
            </a:r>
            <a:r>
              <a:rPr kumimoji="1" lang="ko-KR" altLang="en-US" sz="2000" dirty="0"/>
              <a:t> 것을 사전 학습된 모델</a:t>
            </a:r>
            <a:r>
              <a:rPr kumimoji="1" lang="en-US" altLang="ko-KR" sz="2000" dirty="0"/>
              <a:t>(VRR16, </a:t>
            </a:r>
            <a:r>
              <a:rPr kumimoji="1" lang="en-US" altLang="ko-KR" sz="2000" dirty="0" err="1"/>
              <a:t>ResNet</a:t>
            </a:r>
            <a:r>
              <a:rPr kumimoji="1" lang="en-US" altLang="ko-KR" sz="2000" dirty="0"/>
              <a:t>, Inception V3, </a:t>
            </a:r>
            <a:r>
              <a:rPr kumimoji="1" lang="en-US" altLang="ko-KR" sz="2000" dirty="0" err="1"/>
              <a:t>EfficientNet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활용한다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179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5E3D7D-C424-E018-62C3-CA06DA11D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2920"/>
            <a:ext cx="7936096" cy="33660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1F2FB-41B0-2B73-B953-02DD0BBBBE55}"/>
              </a:ext>
            </a:extLst>
          </p:cNvPr>
          <p:cNvSpPr txBox="1"/>
          <p:nvPr/>
        </p:nvSpPr>
        <p:spPr>
          <a:xfrm>
            <a:off x="838200" y="1372780"/>
            <a:ext cx="10055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 모델을 바탕으로 층을 더 쌓았다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16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54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BA59DB6-370B-9C3C-87D0-39651F3B7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226"/>
            <a:ext cx="7226753" cy="1673993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0E7A71A-3F36-EA7F-0AB5-465651F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18" y="4696115"/>
            <a:ext cx="4019904" cy="134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61AC5-A77D-1B37-541C-4677C38595F8}"/>
              </a:ext>
            </a:extLst>
          </p:cNvPr>
          <p:cNvSpPr txBox="1"/>
          <p:nvPr/>
        </p:nvSpPr>
        <p:spPr>
          <a:xfrm>
            <a:off x="847018" y="1381370"/>
            <a:ext cx="80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CNN </a:t>
            </a:r>
            <a:r>
              <a:rPr kumimoji="1" lang="ko-KR" altLang="en-US" dirty="0"/>
              <a:t>모델을 사용했을 때보다 정확도가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대 초반으로 올라간 것을 알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224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000" dirty="0"/>
              <a:t>7.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16918DA-3E9C-1C9D-A544-6C3378CC6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3243"/>
            <a:ext cx="7687071" cy="33675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4246-87DC-E871-A345-53D51722D83D}"/>
              </a:ext>
            </a:extLst>
          </p:cNvPr>
          <p:cNvSpPr txBox="1"/>
          <p:nvPr/>
        </p:nvSpPr>
        <p:spPr>
          <a:xfrm>
            <a:off x="838200" y="1411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 모델을 바탕으로 층을 더 쌓았다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27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697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3CBE73D-5320-AE12-95DC-E8CD5138E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089" y="2302933"/>
            <a:ext cx="7183763" cy="1673756"/>
          </a:xfr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DAB4CD0-BEBA-3301-AE12-741360A0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89" y="4519171"/>
            <a:ext cx="3944056" cy="1496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91381-D975-EAED-8621-BCDB988CB29A}"/>
              </a:ext>
            </a:extLst>
          </p:cNvPr>
          <p:cNvSpPr txBox="1"/>
          <p:nvPr/>
        </p:nvSpPr>
        <p:spPr>
          <a:xfrm>
            <a:off x="951089" y="1399822"/>
            <a:ext cx="961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VRR16 </a:t>
            </a:r>
            <a:r>
              <a:rPr kumimoji="1" lang="ko-KR" altLang="en-US" dirty="0"/>
              <a:t>모델을 사용했을 때보다 정확도가 높아져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대 중반에 도달했음을 알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6704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1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67C2CA8-278E-D97D-8758-1533ECDE8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9014"/>
            <a:ext cx="7210611" cy="31602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3F252-83D2-84E0-5F47-235C8B7D5681}"/>
              </a:ext>
            </a:extLst>
          </p:cNvPr>
          <p:cNvSpPr txBox="1"/>
          <p:nvPr/>
        </p:nvSpPr>
        <p:spPr>
          <a:xfrm>
            <a:off x="838200" y="1534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Inception V3</a:t>
            </a:r>
            <a:r>
              <a:rPr kumimoji="1" lang="ko-KR" altLang="en-US" dirty="0"/>
              <a:t> 모델을 바탕으로 층을 더 쌓았다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92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F552B-27E3-A105-D05B-BC597C15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1.</a:t>
            </a:r>
            <a:r>
              <a:rPr kumimoji="1" lang="ko-KR" altLang="en-US" sz="3000" dirty="0"/>
              <a:t> </a:t>
            </a:r>
            <a:r>
              <a:rPr kumimoji="1" lang="ko-Kore-KR" altLang="en-US" sz="3000" dirty="0"/>
              <a:t>문제</a:t>
            </a:r>
            <a:r>
              <a:rPr kumimoji="1" lang="ko-KR" altLang="en-US" sz="3000" dirty="0"/>
              <a:t> 정의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27357-C738-E4F9-4F84-F318B9D7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000" dirty="0">
                <a:latin typeface="+mn-ea"/>
              </a:rPr>
              <a:t>[</a:t>
            </a:r>
            <a:r>
              <a:rPr kumimoji="1" lang="ko-Kore-KR" altLang="en-US" sz="2000" dirty="0">
                <a:latin typeface="+mn-ea"/>
              </a:rPr>
              <a:t>역할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DIGICO KT </a:t>
            </a:r>
            <a:r>
              <a:rPr kumimoji="1" lang="ko-KR" altLang="en-US" sz="2000" dirty="0">
                <a:latin typeface="+mn-ea"/>
              </a:rPr>
              <a:t>관련 프로젝트 계획 및 개발 담당 사원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업무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차량공유업체에게 필요한 차량 파손 여부를 알려주는 서비스를 개발합니다</a:t>
            </a:r>
            <a:r>
              <a:rPr kumimoji="1" lang="en-US" altLang="ko-KR" sz="2000" dirty="0">
                <a:latin typeface="+mn-ea"/>
              </a:rPr>
              <a:t>.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821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21ABD6A-A410-06E7-D405-97E6335B7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072"/>
            <a:ext cx="8068733" cy="1892666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25948D-5C65-24A1-9BA2-2C828DD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00208"/>
            <a:ext cx="3540717" cy="1706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D1D15-D9E1-A7C9-1F85-430298D7A89A}"/>
              </a:ext>
            </a:extLst>
          </p:cNvPr>
          <p:cNvSpPr txBox="1"/>
          <p:nvPr/>
        </p:nvSpPr>
        <p:spPr>
          <a:xfrm>
            <a:off x="959556" y="1459827"/>
            <a:ext cx="783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VRR16, </a:t>
            </a:r>
            <a:r>
              <a:rPr kumimoji="1" lang="en-US" altLang="ko-Kore-KR" dirty="0" err="1"/>
              <a:t>ResNet</a:t>
            </a:r>
            <a:r>
              <a:rPr kumimoji="1" lang="ko-KR" altLang="en-US" dirty="0"/>
              <a:t>에 비교적 정확도가 낮게 나오는 것을 알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490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E6CE8B-E860-F7F5-1649-20B0B41C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0978"/>
            <a:ext cx="7428506" cy="32644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A5667-0B0C-C0E5-DCCA-C985DD97FF40}"/>
              </a:ext>
            </a:extLst>
          </p:cNvPr>
          <p:cNvSpPr txBox="1"/>
          <p:nvPr/>
        </p:nvSpPr>
        <p:spPr>
          <a:xfrm>
            <a:off x="838200" y="1521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EfficientNet</a:t>
            </a:r>
            <a:r>
              <a:rPr kumimoji="1" lang="ko-KR" altLang="en-US" dirty="0"/>
              <a:t> 모델을 바탕으로 층을 더 쌓았다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40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7.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1-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FD8CB85C-FDF5-132F-DE0E-03776DF9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1346"/>
            <a:ext cx="8429978" cy="1995308"/>
          </a:xfr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4742E1B-4758-D42A-5827-0BA9728A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96376"/>
            <a:ext cx="3183466" cy="1624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C33B6-DC90-870A-F4BF-BC5C836B926B}"/>
              </a:ext>
            </a:extLst>
          </p:cNvPr>
          <p:cNvSpPr txBox="1"/>
          <p:nvPr/>
        </p:nvSpPr>
        <p:spPr>
          <a:xfrm>
            <a:off x="838200" y="1507019"/>
            <a:ext cx="940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Efficient </a:t>
            </a:r>
            <a:r>
              <a:rPr kumimoji="1" lang="ko-KR" altLang="en-US" dirty="0"/>
              <a:t>모델을 활용하여 정확도가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대 중반에 도달했음을 알 수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910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63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r>
              <a:rPr kumimoji="1" lang="ko-KR" altLang="en-US" sz="3000" dirty="0"/>
              <a:t> 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B8FCC-8E97-5312-A74D-B0FAA98E5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846"/>
            <a:ext cx="10789356" cy="48009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ore-KR" sz="1700" dirty="0"/>
              <a:t>[</a:t>
            </a:r>
            <a:r>
              <a:rPr kumimoji="1" lang="ko-KR" altLang="en-US" sz="1700" dirty="0"/>
              <a:t>모델링 </a:t>
            </a:r>
            <a:r>
              <a:rPr kumimoji="1" lang="en-US" altLang="ko-KR" sz="1700" dirty="0"/>
              <a:t>2</a:t>
            </a:r>
            <a:r>
              <a:rPr kumimoji="1" lang="ko-KR" altLang="en-US" sz="1700" dirty="0"/>
              <a:t> 을 위한 데이터 구조 만들기</a:t>
            </a:r>
            <a:r>
              <a:rPr kumimoji="1" lang="en-US" altLang="ko-KR" sz="1700" dirty="0"/>
              <a:t>]</a:t>
            </a:r>
            <a:r>
              <a:rPr kumimoji="1" lang="ko-KR" altLang="en-US" sz="1700" dirty="0"/>
              <a:t> </a:t>
            </a: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ore-KR" sz="1700" dirty="0"/>
              <a:t>Train, Validation, Test</a:t>
            </a:r>
            <a:r>
              <a:rPr kumimoji="1" lang="ko-KR" altLang="en-US" sz="1700" dirty="0"/>
              <a:t> 데이터셋을 만들기 위해 각각 폴더를  생성하고</a:t>
            </a:r>
            <a:r>
              <a:rPr kumimoji="1" lang="en-US" altLang="ko-KR" sz="1700" dirty="0"/>
              <a:t>,</a:t>
            </a:r>
          </a:p>
          <a:p>
            <a:pPr marL="0" indent="0">
              <a:buNone/>
            </a:pPr>
            <a:r>
              <a:rPr kumimoji="1" lang="ko-KR" altLang="en-US" sz="1700" dirty="0"/>
              <a:t>하위 폴더 </a:t>
            </a:r>
            <a:r>
              <a:rPr kumimoji="1" lang="en-US" altLang="ko-KR" sz="1700" dirty="0"/>
              <a:t>normal, </a:t>
            </a:r>
            <a:r>
              <a:rPr kumimoji="1" lang="en-US" altLang="ko-KR" sz="1700" dirty="0" err="1"/>
              <a:t>abnoraml</a:t>
            </a:r>
            <a:r>
              <a:rPr kumimoji="1" lang="ko-KR" altLang="en-US" sz="1700" dirty="0"/>
              <a:t>을 생성한다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endParaRPr kumimoji="1" lang="en-US" altLang="ko-Kore-KR" sz="1700" dirty="0"/>
          </a:p>
          <a:p>
            <a:r>
              <a:rPr kumimoji="1" lang="ko-KR" altLang="en-US" sz="1700" dirty="0"/>
              <a:t>정상 이미지  저장소</a:t>
            </a:r>
            <a:endParaRPr kumimoji="1" lang="en-US" altLang="ko-KR" sz="1700" dirty="0"/>
          </a:p>
          <a:p>
            <a:pPr marL="0" indent="0">
              <a:buNone/>
            </a:pPr>
            <a:r>
              <a:rPr kumimoji="1" lang="ko-KR" altLang="en-US" sz="1700" dirty="0"/>
              <a:t>     </a:t>
            </a:r>
            <a:r>
              <a:rPr kumimoji="1" lang="en-US" altLang="ko-KR" sz="1700" dirty="0"/>
              <a:t>-</a:t>
            </a:r>
            <a:r>
              <a:rPr kumimoji="1" lang="ko-KR" altLang="en-US" sz="1700" dirty="0"/>
              <a:t>  </a:t>
            </a:r>
            <a:r>
              <a:rPr kumimoji="1" lang="en-US" altLang="ko-KR" sz="1700" dirty="0"/>
              <a:t>project/</a:t>
            </a:r>
            <a:r>
              <a:rPr kumimoji="1" lang="en-US" altLang="ko-KR" sz="1700" dirty="0" err="1"/>
              <a:t>Car_Images_train</a:t>
            </a:r>
            <a:r>
              <a:rPr kumimoji="1" lang="en-US" altLang="ko-KR" sz="1700" dirty="0"/>
              <a:t>/normal/</a:t>
            </a:r>
          </a:p>
          <a:p>
            <a:pPr marL="0" indent="0">
              <a:buNone/>
            </a:pPr>
            <a:r>
              <a:rPr kumimoji="1" lang="en-US" altLang="ko-Kore-KR" sz="1700" dirty="0"/>
              <a:t>     -  project/</a:t>
            </a:r>
            <a:r>
              <a:rPr kumimoji="1" lang="en-US" altLang="ko-Kore-KR" sz="1700" dirty="0" err="1"/>
              <a:t>Car_Images_val</a:t>
            </a:r>
            <a:r>
              <a:rPr kumimoji="1" lang="en-US" altLang="ko-Kore-KR" sz="1700" dirty="0"/>
              <a:t>/normal/</a:t>
            </a:r>
          </a:p>
          <a:p>
            <a:pPr marL="0" indent="0">
              <a:buNone/>
            </a:pPr>
            <a:r>
              <a:rPr kumimoji="1" lang="en-US" altLang="ko-Kore-KR" sz="1700" dirty="0"/>
              <a:t>     - project/</a:t>
            </a:r>
            <a:r>
              <a:rPr kumimoji="1" lang="en-US" altLang="ko-Kore-KR" sz="1700" dirty="0" err="1"/>
              <a:t>Car_Images_test</a:t>
            </a:r>
            <a:r>
              <a:rPr kumimoji="1" lang="en-US" altLang="ko-Kore-KR" sz="1700" dirty="0"/>
              <a:t>/normal/</a:t>
            </a:r>
          </a:p>
          <a:p>
            <a:pPr marL="0" indent="0">
              <a:buNone/>
            </a:pPr>
            <a:endParaRPr kumimoji="1" lang="en-US" altLang="ko-Kore-KR" sz="1700" dirty="0"/>
          </a:p>
          <a:p>
            <a:r>
              <a:rPr kumimoji="1" lang="ko-KR" altLang="en-US" sz="1700" dirty="0"/>
              <a:t>파손 이미지 저장소</a:t>
            </a:r>
            <a:endParaRPr kumimoji="1" lang="en-US" altLang="ko-KR" sz="1700" dirty="0"/>
          </a:p>
          <a:p>
            <a:pPr marL="0" indent="0">
              <a:buNone/>
            </a:pPr>
            <a:r>
              <a:rPr kumimoji="1" lang="ko-KR" altLang="en-US" sz="1700" dirty="0"/>
              <a:t>   </a:t>
            </a:r>
            <a:r>
              <a:rPr kumimoji="1" lang="en-US" altLang="ko-KR" sz="1700" dirty="0"/>
              <a:t>-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project/</a:t>
            </a:r>
            <a:r>
              <a:rPr kumimoji="1" lang="en-US" altLang="ko-KR" sz="1700" dirty="0" err="1"/>
              <a:t>Car_Images_train</a:t>
            </a:r>
            <a:r>
              <a:rPr kumimoji="1" lang="en-US" altLang="ko-KR" sz="1700" dirty="0"/>
              <a:t>/abnormal/</a:t>
            </a:r>
          </a:p>
          <a:p>
            <a:pPr marL="0" indent="0">
              <a:buNone/>
            </a:pPr>
            <a:r>
              <a:rPr kumimoji="1" lang="ko-KR" altLang="en-US" sz="1700" dirty="0"/>
              <a:t>  </a:t>
            </a:r>
            <a:r>
              <a:rPr kumimoji="1" lang="en-US" altLang="ko-KR" sz="1700" dirty="0"/>
              <a:t> -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project/</a:t>
            </a:r>
            <a:r>
              <a:rPr kumimoji="1" lang="en-US" altLang="ko-KR" sz="1700" dirty="0" err="1"/>
              <a:t>Car_Images_val</a:t>
            </a:r>
            <a:r>
              <a:rPr kumimoji="1" lang="en-US" altLang="ko-KR" sz="1700" dirty="0"/>
              <a:t>/abnormal/</a:t>
            </a:r>
          </a:p>
          <a:p>
            <a:pPr marL="0" indent="0">
              <a:buNone/>
            </a:pPr>
            <a:r>
              <a:rPr kumimoji="1" lang="en-US" altLang="ko-KR" sz="1700" dirty="0"/>
              <a:t>   - project/</a:t>
            </a:r>
            <a:r>
              <a:rPr kumimoji="1" lang="en-US" altLang="ko-KR" sz="1700" dirty="0" err="1"/>
              <a:t>Car_Images_test</a:t>
            </a:r>
            <a:r>
              <a:rPr kumimoji="1" lang="en-US" altLang="ko-KR" sz="1700" dirty="0"/>
              <a:t>/abnormal/</a:t>
            </a:r>
          </a:p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endParaRPr kumimoji="1" lang="ko-Kore-KR" altLang="en-US" sz="17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086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419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ED9356-68ED-9B79-79CB-89B09CBB5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099" y="2332762"/>
            <a:ext cx="8679744" cy="9989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0D9A7-862C-DBD3-4FB3-3C9186CE925A}"/>
              </a:ext>
            </a:extLst>
          </p:cNvPr>
          <p:cNvSpPr txBox="1"/>
          <p:nvPr/>
        </p:nvSpPr>
        <p:spPr>
          <a:xfrm>
            <a:off x="838198" y="1195386"/>
            <a:ext cx="9750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정상 이미지 저장소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파손 이미지 저장소에 이미지를 어떻게 저장시켰는지에 대해서 알아본다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normal</a:t>
            </a:r>
            <a:r>
              <a:rPr kumimoji="1" lang="ko-KR" altLang="en-US" dirty="0"/>
              <a:t>에 따라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Val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로 나눈다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Abnormal</a:t>
            </a:r>
            <a:r>
              <a:rPr kumimoji="1" lang="ko-KR" altLang="en-US" dirty="0"/>
              <a:t>에 따라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Val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로 나눈다</a:t>
            </a:r>
            <a:r>
              <a:rPr kumimoji="1" lang="en-US" altLang="ko-KR" dirty="0"/>
              <a:t>.</a:t>
            </a:r>
          </a:p>
        </p:txBody>
      </p:sp>
      <p:pic>
        <p:nvPicPr>
          <p:cNvPr id="9" name="그림 8" descr="텍스트, 멀티미디어 소프트웨어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78B4055-9A2F-A365-FA34-431BCD51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9" y="3875386"/>
            <a:ext cx="104561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419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0D9A7-862C-DBD3-4FB3-3C9186CE925A}"/>
              </a:ext>
            </a:extLst>
          </p:cNvPr>
          <p:cNvSpPr txBox="1"/>
          <p:nvPr/>
        </p:nvSpPr>
        <p:spPr>
          <a:xfrm>
            <a:off x="838198" y="1419754"/>
            <a:ext cx="975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정상 이미지 저장소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파손 이미지 저장소에 이미지를 어떻게 저장시켰는지에 대해서 알아본다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폴더로 이동시킨다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7E5A637A-89FE-33EC-DED2-9D4D1DDB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0" y="2486108"/>
            <a:ext cx="10009759" cy="2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15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F8FE-DB50-B537-3658-13FCD15E7AB1}"/>
              </a:ext>
            </a:extLst>
          </p:cNvPr>
          <p:cNvSpPr txBox="1"/>
          <p:nvPr/>
        </p:nvSpPr>
        <p:spPr>
          <a:xfrm>
            <a:off x="838200" y="1453622"/>
            <a:ext cx="1001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학습용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검증용 데이터는 </a:t>
            </a:r>
            <a:r>
              <a:rPr kumimoji="1" lang="en-US" altLang="ko-KR" dirty="0" err="1"/>
              <a:t>ImageGenerator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활용할 예정이기 </a:t>
            </a:r>
            <a:r>
              <a:rPr kumimoji="1" lang="ko-KR" altLang="en-US" dirty="0" err="1"/>
              <a:t>떄문에</a:t>
            </a:r>
            <a:endParaRPr kumimoji="1" lang="en-US" altLang="ko-KR" dirty="0"/>
          </a:p>
          <a:p>
            <a:r>
              <a:rPr kumimoji="1" lang="ko-KR" altLang="en-US" dirty="0"/>
              <a:t>테스트 데이터만 다음과 같은 작업을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6A851A-FF2C-C19B-0DB0-C7369350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1875"/>
            <a:ext cx="7772400" cy="8736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3F2F07-0C5F-03C5-BF70-549AB777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8325"/>
            <a:ext cx="7772400" cy="3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58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F8FE-DB50-B537-3658-13FCD15E7AB1}"/>
              </a:ext>
            </a:extLst>
          </p:cNvPr>
          <p:cNvSpPr txBox="1"/>
          <p:nvPr/>
        </p:nvSpPr>
        <p:spPr>
          <a:xfrm>
            <a:off x="813858" y="1101202"/>
            <a:ext cx="1001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학습용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검증용 데이터는 </a:t>
            </a:r>
            <a:r>
              <a:rPr kumimoji="1" lang="en-US" altLang="ko-KR" dirty="0" err="1"/>
              <a:t>ImageGenerator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활용할 예정이기 </a:t>
            </a:r>
            <a:r>
              <a:rPr kumimoji="1" lang="ko-KR" altLang="en-US" dirty="0" err="1"/>
              <a:t>떄문에</a:t>
            </a:r>
            <a:endParaRPr kumimoji="1" lang="en-US" altLang="ko-KR" dirty="0"/>
          </a:p>
          <a:p>
            <a:r>
              <a:rPr kumimoji="1" lang="ko-KR" altLang="en-US" dirty="0"/>
              <a:t>테스트 데이터만 다음과 같은 작업을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DA29E-82AA-4932-0EDA-908A329C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58" y="6029801"/>
            <a:ext cx="7472186" cy="506771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27B3DD-DA3F-2627-1503-1459D491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0" y="3853264"/>
            <a:ext cx="4110213" cy="1644086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8FAF4AF-C5F1-4BE7-9CA1-E5BCE5F0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42" y="1912485"/>
            <a:ext cx="4081991" cy="15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40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F8FE-DB50-B537-3658-13FCD15E7AB1}"/>
              </a:ext>
            </a:extLst>
          </p:cNvPr>
          <p:cNvSpPr txBox="1"/>
          <p:nvPr/>
        </p:nvSpPr>
        <p:spPr>
          <a:xfrm>
            <a:off x="838200" y="1228695"/>
            <a:ext cx="10010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학습용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검증용 데이터는 </a:t>
            </a:r>
            <a:r>
              <a:rPr kumimoji="1" lang="en-US" altLang="ko-KR" dirty="0" err="1"/>
              <a:t>ImageGenerator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활용할 예정이기 </a:t>
            </a:r>
            <a:r>
              <a:rPr kumimoji="1" lang="ko-KR" altLang="en-US" dirty="0" err="1"/>
              <a:t>떄문에</a:t>
            </a:r>
            <a:endParaRPr kumimoji="1" lang="en-US" altLang="ko-KR" dirty="0"/>
          </a:p>
          <a:p>
            <a:r>
              <a:rPr kumimoji="1" lang="ko-KR" altLang="en-US" dirty="0"/>
              <a:t>테스트 데이터만 다음과 같은 작업을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테스트 데이터에 대한 </a:t>
            </a:r>
            <a:r>
              <a:rPr kumimoji="1" lang="en-US" altLang="ko-KR" dirty="0"/>
              <a:t>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모델 입력에 적합한 </a:t>
            </a:r>
            <a:r>
              <a:rPr kumimoji="1" lang="en-US" altLang="ko-KR" dirty="0" err="1"/>
              <a:t>np.array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형태로 변환한다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921D5D0-8C74-374F-2FBF-48E6E486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5927"/>
            <a:ext cx="7772400" cy="28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7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63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7" name="내용 개체 틀 6" descr="텍스트, 폰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1777FD4-EFC6-20B4-0210-228D2B4FC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5" y="2332633"/>
            <a:ext cx="7514167" cy="16210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B6F68-0C41-4669-1063-1E999D462479}"/>
              </a:ext>
            </a:extLst>
          </p:cNvPr>
          <p:cNvSpPr txBox="1"/>
          <p:nvPr/>
        </p:nvSpPr>
        <p:spPr>
          <a:xfrm>
            <a:off x="838199" y="1315914"/>
            <a:ext cx="10992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학습용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검증용 데이터에 대해서  </a:t>
            </a:r>
            <a:r>
              <a:rPr kumimoji="1" lang="en-US" altLang="ko-KR" dirty="0" err="1"/>
              <a:t>ImageGenerator</a:t>
            </a:r>
            <a:r>
              <a:rPr kumimoji="1" lang="en-US" altLang="ko-KR" dirty="0"/>
              <a:t>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en-US" altLang="ko-KR" dirty="0"/>
              <a:t>Image Augmentation(</a:t>
            </a:r>
            <a:r>
              <a:rPr kumimoji="1" lang="ko-KR" altLang="en-US" dirty="0"/>
              <a:t>이미지 증강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0B205-1E21-942C-B9EB-26D9A43A3952}"/>
              </a:ext>
            </a:extLst>
          </p:cNvPr>
          <p:cNvSpPr txBox="1"/>
          <p:nvPr/>
        </p:nvSpPr>
        <p:spPr>
          <a:xfrm>
            <a:off x="881942" y="4623655"/>
            <a:ext cx="10471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 err="1"/>
              <a:t>ImageGenerator</a:t>
            </a:r>
            <a:r>
              <a:rPr kumimoji="1" lang="en-US" altLang="ko-KR" dirty="0"/>
              <a:t>()</a:t>
            </a:r>
            <a:r>
              <a:rPr kumimoji="1" lang="ko-KR" altLang="en-US" dirty="0"/>
              <a:t>에 어떤 매개변수를 </a:t>
            </a:r>
            <a:r>
              <a:rPr kumimoji="1" lang="ko-KR" altLang="en-US" dirty="0" err="1"/>
              <a:t>사용하느냐에</a:t>
            </a:r>
            <a:r>
              <a:rPr kumimoji="1" lang="ko-KR" altLang="en-US" dirty="0"/>
              <a:t> 따라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 </a:t>
            </a:r>
            <a:r>
              <a:rPr kumimoji="1" lang="ko-KR" altLang="en-US" dirty="0"/>
              <a:t>하는 것이 약이 될 수 도 있고 독이 될 수 도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즉 이미지의 성격을 잘 파악해야 어떤 매개변수를 줄 것이며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 결과적으로 </a:t>
            </a:r>
            <a:r>
              <a:rPr kumimoji="1" lang="en-US" altLang="ko-KR" dirty="0"/>
              <a:t>Image Augmentation</a:t>
            </a:r>
            <a:r>
              <a:rPr kumimoji="1" lang="ko-KR" altLang="en-US" dirty="0"/>
              <a:t> 하는 것이 약이 될 수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27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88217-87DC-76E7-FB24-7729E79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차량 파손 여부 분류에 사용할 데이터셋 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873F-2F10-BE84-5AE4-807AD330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데이터명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차량정보 데이터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원본 데이터 확보 방법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이미지 생성을 통한 이미지 수집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제작 방법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1800" dirty="0">
                <a:latin typeface="+mn-ea"/>
              </a:rPr>
              <a:t>이미지 수집 후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정상</a:t>
            </a:r>
            <a:r>
              <a:rPr kumimoji="1" lang="en-US" altLang="ko-KR" sz="1800" dirty="0">
                <a:latin typeface="+mn-ea"/>
              </a:rPr>
              <a:t>/</a:t>
            </a:r>
            <a:r>
              <a:rPr kumimoji="1" lang="ko-KR" altLang="en-US" sz="1800" dirty="0">
                <a:latin typeface="+mn-ea"/>
              </a:rPr>
              <a:t>파손 여부 수작업 분류</a:t>
            </a:r>
            <a:r>
              <a:rPr kumimoji="1" lang="en-US" altLang="ko-KR" sz="1800" dirty="0">
                <a:latin typeface="+mn-ea"/>
              </a:rPr>
              <a:t>(normal, abnormal</a:t>
            </a:r>
            <a:r>
              <a:rPr kumimoji="1" lang="ko-KR" altLang="en-US" sz="1800" dirty="0">
                <a:latin typeface="+mn-ea"/>
              </a:rPr>
              <a:t> 폴더로 수작업 분류</a:t>
            </a:r>
            <a:r>
              <a:rPr kumimoji="1" lang="en-US" altLang="ko-KR" sz="1800" dirty="0">
                <a:latin typeface="+mn-ea"/>
              </a:rPr>
              <a:t>)</a:t>
            </a:r>
          </a:p>
          <a:p>
            <a:pPr marL="0" indent="0">
              <a:buNone/>
            </a:pPr>
            <a:endParaRPr kumimoji="1"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구성 내용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파일형태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이미지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+mn-ea"/>
              </a:rPr>
              <a:t>               파일건수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605</a:t>
            </a:r>
            <a:r>
              <a:rPr kumimoji="1" lang="ko-KR" altLang="en-US" sz="2000" dirty="0">
                <a:latin typeface="+mn-ea"/>
              </a:rPr>
              <a:t>개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정상 차량 이미지 </a:t>
            </a:r>
            <a:r>
              <a:rPr kumimoji="1" lang="en-US" altLang="ko-KR" sz="2000" dirty="0">
                <a:latin typeface="+mn-ea"/>
              </a:rPr>
              <a:t>302</a:t>
            </a:r>
            <a:r>
              <a:rPr kumimoji="1" lang="ko-KR" altLang="en-US" sz="2000" dirty="0">
                <a:latin typeface="+mn-ea"/>
              </a:rPr>
              <a:t>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파손 차량 이미지 </a:t>
            </a:r>
            <a:r>
              <a:rPr kumimoji="1" lang="en-US" altLang="ko-KR" sz="2000" dirty="0">
                <a:latin typeface="+mn-ea"/>
              </a:rPr>
              <a:t>303</a:t>
            </a:r>
            <a:r>
              <a:rPr kumimoji="1" lang="ko-KR" altLang="en-US" sz="2000" dirty="0">
                <a:latin typeface="+mn-ea"/>
              </a:rPr>
              <a:t>개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+mn-ea"/>
              </a:rPr>
              <a:t>               파일용량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910MB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데이터제공파일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 err="1">
                <a:latin typeface="+mn-ea"/>
              </a:rPr>
              <a:t>Car_Image.zip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1800" dirty="0">
              <a:latin typeface="+mn-ea"/>
            </a:endParaRPr>
          </a:p>
          <a:p>
            <a:pPr marL="0" indent="0">
              <a:buNone/>
            </a:pPr>
            <a:endParaRPr kumimoji="1" lang="ko-Kore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982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5" name="내용 개체 틀 4" descr="텍스트, 멀티미디어 소프트웨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FB1A406-5E70-3D66-A15A-6DCBF2FFB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611"/>
            <a:ext cx="9434689" cy="221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C7339-99CF-16D4-AC3A-6DCB6EEBA746}"/>
              </a:ext>
            </a:extLst>
          </p:cNvPr>
          <p:cNvSpPr txBox="1"/>
          <p:nvPr/>
        </p:nvSpPr>
        <p:spPr>
          <a:xfrm>
            <a:off x="838200" y="1357133"/>
            <a:ext cx="10272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학습용 데이터에 대해서 </a:t>
            </a:r>
            <a:r>
              <a:rPr kumimoji="1" lang="en-US" altLang="ko-KR" dirty="0"/>
              <a:t>Image Augmentation(</a:t>
            </a:r>
            <a:r>
              <a:rPr kumimoji="1" lang="ko-KR" altLang="en-US" dirty="0"/>
              <a:t>이미지 증강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알아서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라벨링을 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</a:t>
            </a:r>
            <a:r>
              <a:rPr kumimoji="1" lang="en-US" altLang="ko-KR" dirty="0" err="1"/>
              <a:t>np.array</a:t>
            </a:r>
            <a:r>
              <a:rPr kumimoji="1" lang="ko-KR" altLang="en-US" dirty="0"/>
              <a:t> 형태로 잘 변환해준다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3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8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C7339-99CF-16D4-AC3A-6DCB6EEBA746}"/>
              </a:ext>
            </a:extLst>
          </p:cNvPr>
          <p:cNvSpPr txBox="1"/>
          <p:nvPr/>
        </p:nvSpPr>
        <p:spPr>
          <a:xfrm>
            <a:off x="838200" y="1357133"/>
            <a:ext cx="10272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검증용 데이터에 대해서 </a:t>
            </a:r>
            <a:r>
              <a:rPr kumimoji="1" lang="en-US" altLang="ko-KR" dirty="0"/>
              <a:t>Image Augmentation(</a:t>
            </a:r>
            <a:r>
              <a:rPr kumimoji="1" lang="ko-KR" altLang="en-US" dirty="0"/>
              <a:t>이미지 증강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알아서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라벨링을 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</a:t>
            </a:r>
            <a:r>
              <a:rPr kumimoji="1" lang="en-US" altLang="ko-KR" dirty="0" err="1"/>
              <a:t>np.array</a:t>
            </a:r>
            <a:r>
              <a:rPr kumimoji="1" lang="ko-KR" altLang="en-US" dirty="0"/>
              <a:t> 형태로 잘 변환해준다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내용 개체 틀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D195F9-038B-1B61-A8A9-A416BCF8C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4916"/>
            <a:ext cx="10515600" cy="2079621"/>
          </a:xfrm>
        </p:spPr>
      </p:pic>
    </p:spTree>
    <p:extLst>
      <p:ext uri="{BB962C8B-B14F-4D97-AF65-F5344CB8AC3E}">
        <p14:creationId xmlns:p14="http://schemas.microsoft.com/office/powerpoint/2010/main" val="2626128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9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B8FCC-8E97-5312-A74D-B0FAA98E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sz="2000" dirty="0"/>
              <a:t>CNN </a:t>
            </a:r>
            <a:r>
              <a:rPr kumimoji="1" lang="ko-Kore-KR" altLang="en-US" sz="2000" dirty="0"/>
              <a:t>모델링</a:t>
            </a:r>
            <a:r>
              <a:rPr kumimoji="1" lang="ko-KR" altLang="en-US" sz="2000" dirty="0"/>
              <a:t> 했던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 모델을 차용하여  정확도를 확인한다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5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9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124440F-988A-7473-EA17-24A97605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205" y="1690688"/>
            <a:ext cx="7161795" cy="4351338"/>
          </a:xfrm>
        </p:spPr>
      </p:pic>
    </p:spTree>
    <p:extLst>
      <p:ext uri="{BB962C8B-B14F-4D97-AF65-F5344CB8AC3E}">
        <p14:creationId xmlns:p14="http://schemas.microsoft.com/office/powerpoint/2010/main" val="3972175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2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9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438216F6-9166-827D-F66A-82BE4A4E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6992"/>
            <a:ext cx="7188200" cy="1944569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D8CF3D5-B263-668A-3901-4C3239087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7053"/>
            <a:ext cx="3259667" cy="1243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4B17C-CB7C-273E-B401-45FF19882FE4}"/>
              </a:ext>
            </a:extLst>
          </p:cNvPr>
          <p:cNvSpPr txBox="1"/>
          <p:nvPr/>
        </p:nvSpPr>
        <p:spPr>
          <a:xfrm>
            <a:off x="838200" y="1357133"/>
            <a:ext cx="10272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모델을 학습하면서 </a:t>
            </a:r>
            <a:r>
              <a:rPr kumimoji="1" lang="en-US" altLang="ko-KR" dirty="0"/>
              <a:t>Image Augmentation </a:t>
            </a:r>
            <a:r>
              <a:rPr kumimoji="1" lang="ko-KR" altLang="en-US" dirty="0"/>
              <a:t>한 것을 인자로 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테스트 데이터를 이용해 정확도를 확인하니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Image Augmentation</a:t>
            </a:r>
            <a:r>
              <a:rPr kumimoji="1" lang="ko-KR" altLang="en-US" dirty="0"/>
              <a:t> 하지 않은 것보다 정확도가 비교적 떨어졌다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18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0.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B8FCC-8E97-5312-A74D-B0FAA98E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000" dirty="0"/>
              <a:t>모델링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용 </a:t>
            </a:r>
            <a:r>
              <a:rPr kumimoji="1" lang="ko-KR" altLang="en-US" sz="2000" dirty="0" err="1"/>
              <a:t>전처리했던</a:t>
            </a:r>
            <a:r>
              <a:rPr kumimoji="1" lang="ko-KR" altLang="en-US" sz="2000" dirty="0"/>
              <a:t> 것을 사전 학습된 모델</a:t>
            </a:r>
            <a:r>
              <a:rPr kumimoji="1" lang="en-US" altLang="ko-KR" sz="2000" dirty="0"/>
              <a:t>(VRR16, </a:t>
            </a:r>
            <a:r>
              <a:rPr kumimoji="1" lang="en-US" altLang="ko-KR" sz="2000" dirty="0" err="1"/>
              <a:t>ResNet</a:t>
            </a:r>
            <a:r>
              <a:rPr kumimoji="1" lang="en-US" altLang="ko-KR" sz="2000" dirty="0"/>
              <a:t>, Inception V3, </a:t>
            </a:r>
            <a:r>
              <a:rPr kumimoji="1" lang="en-US" altLang="ko-KR" sz="2000" dirty="0" err="1"/>
              <a:t>EfficientNet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활용한다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7393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0.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CFCF0DE-2FC8-2FBE-CE74-DC6122B0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1496"/>
            <a:ext cx="7547640" cy="33015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D45C4-FA7E-F2FE-DE12-6D51CF414A60}"/>
              </a:ext>
            </a:extLst>
          </p:cNvPr>
          <p:cNvSpPr txBox="1"/>
          <p:nvPr/>
        </p:nvSpPr>
        <p:spPr>
          <a:xfrm>
            <a:off x="838200" y="1487488"/>
            <a:ext cx="652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VRR16 </a:t>
            </a:r>
            <a:r>
              <a:rPr kumimoji="1" lang="ko-Kore-KR" altLang="en-US" dirty="0"/>
              <a:t>모델을</a:t>
            </a:r>
            <a:r>
              <a:rPr kumimoji="1" lang="ko-KR" altLang="en-US" dirty="0"/>
              <a:t> 활용했다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5457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3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0.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1F9FE7-5573-6B91-3063-CCCA7C181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11" y="4926099"/>
            <a:ext cx="3745089" cy="1374097"/>
          </a:xfrm>
        </p:spPr>
      </p:pic>
      <p:pic>
        <p:nvPicPr>
          <p:cNvPr id="7" name="그림 6" descr="텍스트, 폰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C138EF9-9A35-56D7-F816-C8D9A7BE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11" y="2428904"/>
            <a:ext cx="7772400" cy="2000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60457-EAA4-7A3D-5733-CF52E5043AA6}"/>
              </a:ext>
            </a:extLst>
          </p:cNvPr>
          <p:cNvSpPr txBox="1"/>
          <p:nvPr/>
        </p:nvSpPr>
        <p:spPr>
          <a:xfrm>
            <a:off x="838200" y="1257072"/>
            <a:ext cx="10270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VRR16</a:t>
            </a:r>
            <a:r>
              <a:rPr kumimoji="1" lang="ko-KR" altLang="en-US" dirty="0"/>
              <a:t> 모델을 이용하여 정확도 약 </a:t>
            </a:r>
            <a:r>
              <a:rPr kumimoji="1" lang="en-US" altLang="ko-KR" dirty="0"/>
              <a:t>94</a:t>
            </a:r>
            <a:r>
              <a:rPr kumimoji="1" lang="ko-KR" altLang="en-US" dirty="0"/>
              <a:t>도 정도 나왔으나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Image Augmentation</a:t>
            </a:r>
            <a:r>
              <a:rPr kumimoji="1" lang="ko-KR" altLang="en-US" dirty="0"/>
              <a:t>을 어떻게 </a:t>
            </a:r>
            <a:r>
              <a:rPr kumimoji="1" lang="ko-KR" altLang="en-US" dirty="0" err="1"/>
              <a:t>했느냐에</a:t>
            </a:r>
            <a:r>
              <a:rPr kumimoji="1" lang="ko-KR" altLang="en-US" dirty="0"/>
              <a:t> 따라 정확도가 더욱 높을 여지도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뚝 떨어질 가능성도 존재하는 것 같다</a:t>
            </a:r>
            <a:r>
              <a:rPr kumimoji="1" lang="en-US" altLang="ko-KR" dirty="0"/>
              <a:t>.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68380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0.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F61C05F-ED81-FBCD-4992-736F1F90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8031"/>
            <a:ext cx="7772400" cy="315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5536FA-9EE2-25E6-B3AB-489A9B8CE706}"/>
              </a:ext>
            </a:extLst>
          </p:cNvPr>
          <p:cNvSpPr txBox="1"/>
          <p:nvPr/>
        </p:nvSpPr>
        <p:spPr>
          <a:xfrm>
            <a:off x="838200" y="1499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 err="1"/>
              <a:t>ResNet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모델을</a:t>
            </a:r>
            <a:r>
              <a:rPr kumimoji="1" lang="ko-KR" altLang="en-US" dirty="0"/>
              <a:t> 활용했다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8564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10.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B5E6948-3B9E-14C2-C158-29D0340A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34" y="4908637"/>
            <a:ext cx="3465689" cy="1465880"/>
          </a:xfr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BAEB1C3-C485-6F46-DF62-89B9ED6F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4" y="2980951"/>
            <a:ext cx="6479822" cy="1521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26BF2E-2DF8-F661-6574-1DBBCD62FF7A}"/>
              </a:ext>
            </a:extLst>
          </p:cNvPr>
          <p:cNvSpPr txBox="1"/>
          <p:nvPr/>
        </p:nvSpPr>
        <p:spPr>
          <a:xfrm>
            <a:off x="838200" y="1374758"/>
            <a:ext cx="947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모델을 이용하여 정확도 약 </a:t>
            </a:r>
            <a:r>
              <a:rPr kumimoji="1" lang="en-US" altLang="ko-KR" dirty="0"/>
              <a:t>95</a:t>
            </a:r>
            <a:r>
              <a:rPr kumimoji="1" lang="ko-KR" altLang="en-US" dirty="0"/>
              <a:t>도 정도 나왔으나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Image Augmentation</a:t>
            </a:r>
            <a:r>
              <a:rPr kumimoji="1" lang="ko-KR" altLang="en-US" dirty="0"/>
              <a:t>을 어떻게 </a:t>
            </a:r>
            <a:r>
              <a:rPr kumimoji="1" lang="ko-KR" altLang="en-US" dirty="0" err="1"/>
              <a:t>했느냐에</a:t>
            </a:r>
            <a:r>
              <a:rPr kumimoji="1" lang="ko-KR" altLang="en-US" dirty="0"/>
              <a:t> 따라 정확도가 더욱 높을 여지도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뚝 떨어질 가능성도 존재하는 것 같다</a:t>
            </a:r>
            <a:r>
              <a:rPr kumimoji="1" lang="en-US" altLang="ko-KR" dirty="0"/>
              <a:t>.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098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7FAC-BE32-0462-B6D8-BECFAEEE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2. </a:t>
            </a:r>
            <a:r>
              <a:rPr kumimoji="1" lang="ko-KR" altLang="en-US" sz="3000" dirty="0"/>
              <a:t>데이터셋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상세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707A4-F6D0-B26E-1097-28E6B363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[</a:t>
            </a:r>
            <a:r>
              <a:rPr kumimoji="1" lang="ko-KR" altLang="en-US" sz="2000" dirty="0">
                <a:latin typeface="+mn-ea"/>
              </a:rPr>
              <a:t>데이터</a:t>
            </a:r>
            <a:r>
              <a:rPr kumimoji="1" lang="en-US" altLang="ko-KR" sz="2000" dirty="0">
                <a:latin typeface="+mn-ea"/>
              </a:rPr>
              <a:t>]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 err="1">
                <a:latin typeface="+mn-ea"/>
              </a:rPr>
              <a:t>Car_Image.zip</a:t>
            </a:r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차량 파손 여부에 따라 </a:t>
            </a:r>
            <a:r>
              <a:rPr kumimoji="1" lang="en-US" altLang="ko-KR" sz="2000" dirty="0">
                <a:latin typeface="+mn-ea"/>
              </a:rPr>
              <a:t>abnormal(</a:t>
            </a:r>
            <a:r>
              <a:rPr kumimoji="1" lang="ko-KR" altLang="en-US" sz="2000" dirty="0">
                <a:latin typeface="+mn-ea"/>
              </a:rPr>
              <a:t>비정상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파손 있음</a:t>
            </a:r>
            <a:r>
              <a:rPr kumimoji="1" lang="en-US" altLang="ko-KR" sz="2000" dirty="0">
                <a:latin typeface="+mn-ea"/>
              </a:rPr>
              <a:t>),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	normal(</a:t>
            </a:r>
            <a:r>
              <a:rPr kumimoji="1" lang="ko-KR" altLang="en-US" sz="2000" dirty="0">
                <a:latin typeface="+mn-ea"/>
              </a:rPr>
              <a:t>정상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파손 없음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폴더로 구분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000" dirty="0">
              <a:latin typeface="+mn-ea"/>
            </a:endParaRPr>
          </a:p>
          <a:p>
            <a:pPr marL="0" indent="0">
              <a:buNone/>
            </a:pPr>
            <a:endParaRPr kumimoji="1" lang="ko-Kore-KR" altLang="en-US" sz="2000" dirty="0">
              <a:latin typeface="+mn-ea"/>
            </a:endParaRPr>
          </a:p>
        </p:txBody>
      </p:sp>
      <p:pic>
        <p:nvPicPr>
          <p:cNvPr id="5" name="그림 4" descr="텍스트, 육상 차량, 차량, 바퀴이(가) 표시된 사진&#10;&#10;자동 생성된 설명">
            <a:extLst>
              <a:ext uri="{FF2B5EF4-FFF2-40B4-BE49-F238E27FC236}">
                <a16:creationId xmlns:a16="http://schemas.microsoft.com/office/drawing/2014/main" id="{4A298073-EC15-EFCE-E182-BC177F5D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34705"/>
            <a:ext cx="7772400" cy="31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6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34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10.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4FEF51-C5D5-7E79-85A9-E8460289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75798"/>
            <a:ext cx="8023578" cy="32650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0FF30-CA99-5808-DBE4-1E9BB0336F7B}"/>
              </a:ext>
            </a:extLst>
          </p:cNvPr>
          <p:cNvSpPr txBox="1"/>
          <p:nvPr/>
        </p:nvSpPr>
        <p:spPr>
          <a:xfrm>
            <a:off x="838200" y="1729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Inception V3 </a:t>
            </a:r>
            <a:r>
              <a:rPr kumimoji="1" lang="ko-Kore-KR" altLang="en-US" dirty="0"/>
              <a:t>모델을</a:t>
            </a:r>
            <a:r>
              <a:rPr kumimoji="1" lang="ko-KR" altLang="en-US" dirty="0"/>
              <a:t> 활용했다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5526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4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10.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7B71D46-DCE2-0EBD-3E73-9318288F2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11" y="4956542"/>
            <a:ext cx="3721100" cy="1462195"/>
          </a:xfr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9FB8F14-05AC-F936-3670-15CC38F1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11" y="2815960"/>
            <a:ext cx="77724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87B80-5EC7-9E62-E279-FBDCFAB4808B}"/>
              </a:ext>
            </a:extLst>
          </p:cNvPr>
          <p:cNvSpPr txBox="1"/>
          <p:nvPr/>
        </p:nvSpPr>
        <p:spPr>
          <a:xfrm>
            <a:off x="941210" y="1402305"/>
            <a:ext cx="9580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Inception V3 </a:t>
            </a:r>
            <a:r>
              <a:rPr kumimoji="1" lang="ko-KR" altLang="en-US" dirty="0"/>
              <a:t>모델을 이용하여 정확도 약 </a:t>
            </a:r>
            <a:r>
              <a:rPr kumimoji="1" lang="en-US" altLang="ko-KR" dirty="0"/>
              <a:t>76</a:t>
            </a:r>
            <a:r>
              <a:rPr kumimoji="1" lang="ko-KR" altLang="en-US" dirty="0"/>
              <a:t> 정도 나왔으나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Image Augmentation</a:t>
            </a:r>
            <a:r>
              <a:rPr kumimoji="1" lang="ko-KR" altLang="en-US" dirty="0"/>
              <a:t>을 어떻게 </a:t>
            </a:r>
            <a:r>
              <a:rPr kumimoji="1" lang="ko-KR" altLang="en-US" dirty="0" err="1"/>
              <a:t>했느냐에</a:t>
            </a:r>
            <a:r>
              <a:rPr kumimoji="1" lang="ko-KR" altLang="en-US" dirty="0"/>
              <a:t> 따라 정확도가 더욱 높을 여지도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뚝 떨어질 가능성도 존재하는 것 같다</a:t>
            </a:r>
            <a:r>
              <a:rPr kumimoji="1" lang="en-US" altLang="ko-KR" dirty="0"/>
              <a:t>.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8601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10.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F9843515-E857-A2C3-DDC2-97E856D46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5214"/>
            <a:ext cx="10515600" cy="32706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A7654-0A98-0D6A-3147-1FF0E31F3B42}"/>
              </a:ext>
            </a:extLst>
          </p:cNvPr>
          <p:cNvSpPr txBox="1"/>
          <p:nvPr/>
        </p:nvSpPr>
        <p:spPr>
          <a:xfrm>
            <a:off x="838200" y="1695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Efficient </a:t>
            </a:r>
            <a:r>
              <a:rPr kumimoji="1" lang="ko-Kore-KR" altLang="en-US" dirty="0"/>
              <a:t>모델을</a:t>
            </a:r>
            <a:r>
              <a:rPr kumimoji="1" lang="ko-KR" altLang="en-US" dirty="0"/>
              <a:t> 활용했다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674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9062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10. </a:t>
            </a:r>
            <a:r>
              <a:rPr kumimoji="1" lang="ko-KR" altLang="en-US" sz="3000" dirty="0"/>
              <a:t>모델링 </a:t>
            </a:r>
            <a:r>
              <a:rPr kumimoji="1" lang="en-US" altLang="ko-KR" sz="3000" dirty="0"/>
              <a:t>2-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2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919216-28EB-E1D2-7135-4BC41FB65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978" y="4871234"/>
            <a:ext cx="3920067" cy="1591905"/>
          </a:xfr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282590F-FD35-6531-D5A9-80A42EAF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8" y="2675063"/>
            <a:ext cx="7772400" cy="177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EEFE7-4B77-B789-40C8-F6062810B818}"/>
              </a:ext>
            </a:extLst>
          </p:cNvPr>
          <p:cNvSpPr txBox="1"/>
          <p:nvPr/>
        </p:nvSpPr>
        <p:spPr>
          <a:xfrm>
            <a:off x="846666" y="1332110"/>
            <a:ext cx="9471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Efficient  </a:t>
            </a:r>
            <a:r>
              <a:rPr kumimoji="1" lang="ko-KR" altLang="en-US" dirty="0"/>
              <a:t>모델을 이용하여 정확도 약 </a:t>
            </a:r>
            <a:r>
              <a:rPr kumimoji="1" lang="en-US" altLang="ko-KR" dirty="0"/>
              <a:t>94</a:t>
            </a:r>
            <a:r>
              <a:rPr kumimoji="1" lang="ko-KR" altLang="en-US" dirty="0"/>
              <a:t> 정도 나왔으나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Image Augmentation</a:t>
            </a:r>
            <a:r>
              <a:rPr kumimoji="1" lang="ko-KR" altLang="en-US" dirty="0"/>
              <a:t>을 어떻게 </a:t>
            </a:r>
            <a:r>
              <a:rPr kumimoji="1" lang="ko-KR" altLang="en-US" dirty="0" err="1"/>
              <a:t>했느냐에</a:t>
            </a:r>
            <a:r>
              <a:rPr kumimoji="1" lang="ko-KR" altLang="en-US" dirty="0"/>
              <a:t> 따라 정확도가 더욱 높을 여지도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뚝 떨어질 가능성도 존재하는 것 같다</a:t>
            </a:r>
            <a:r>
              <a:rPr kumimoji="1" lang="en-US" altLang="ko-KR" dirty="0"/>
              <a:t>.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1714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D9C9-E201-6F22-81AB-45453BC8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11. </a:t>
            </a:r>
            <a:r>
              <a:rPr kumimoji="1" lang="ko-KR" altLang="en-US" sz="3000" dirty="0"/>
              <a:t>결론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5283A59-0702-BA40-DD5A-504BA7A8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5381"/>
            <a:ext cx="10515600" cy="2811825"/>
          </a:xfrm>
        </p:spPr>
      </p:pic>
    </p:spTree>
    <p:extLst>
      <p:ext uri="{BB962C8B-B14F-4D97-AF65-F5344CB8AC3E}">
        <p14:creationId xmlns:p14="http://schemas.microsoft.com/office/powerpoint/2010/main" val="314097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DCD79-94E6-D4CD-E7C9-5E032715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3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수행 절차 조건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955FB5-27F2-C0C3-5F7E-56921E40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847" y="1780469"/>
            <a:ext cx="8230705" cy="4351338"/>
          </a:xfrm>
        </p:spPr>
      </p:pic>
    </p:spTree>
    <p:extLst>
      <p:ext uri="{BB962C8B-B14F-4D97-AF65-F5344CB8AC3E}">
        <p14:creationId xmlns:p14="http://schemas.microsoft.com/office/powerpoint/2010/main" val="22572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CFA-6C27-39C4-2945-B5F49391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4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preview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F58C9-5F2F-3961-F53E-E334D701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536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kumimoji="1" lang="en-US" altLang="ko-KR" sz="2000" dirty="0"/>
          </a:p>
          <a:p>
            <a:r>
              <a:rPr kumimoji="1" lang="ko-KR" altLang="en-US" sz="2000" dirty="0"/>
              <a:t>본 프로젝트는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가지 실험을 하였다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r>
              <a:rPr kumimoji="1" lang="ko-KR" altLang="en-US" sz="2000" dirty="0"/>
              <a:t>     </a:t>
            </a:r>
            <a:r>
              <a:rPr kumimoji="1" lang="en-US" altLang="ko-KR" sz="2000" dirty="0"/>
              <a:t>1.</a:t>
            </a:r>
            <a:r>
              <a:rPr kumimoji="1" lang="ko-KR" altLang="en-US" sz="2000" dirty="0"/>
              <a:t> 차량 이미지를 </a:t>
            </a:r>
            <a:r>
              <a:rPr kumimoji="1" lang="en-US" altLang="ko-KR" sz="2000" dirty="0"/>
              <a:t>Train, Validation, Test</a:t>
            </a:r>
            <a:r>
              <a:rPr kumimoji="1" lang="ko-KR" altLang="en-US" sz="2000" dirty="0"/>
              <a:t> 셋으로 구분하여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CNN</a:t>
            </a:r>
            <a:r>
              <a:rPr kumimoji="1" lang="ko-KR" altLang="en-US" sz="2000" dirty="0"/>
              <a:t> 모델링을 하였다</a:t>
            </a:r>
            <a:r>
              <a:rPr kumimoji="1" lang="en-US" altLang="ko-KR" sz="2000" dirty="0"/>
              <a:t>. -&gt; </a:t>
            </a:r>
            <a:r>
              <a:rPr kumimoji="1" lang="ko-KR" altLang="en-US" sz="2000" dirty="0"/>
              <a:t>모델링 </a:t>
            </a:r>
            <a:r>
              <a:rPr kumimoji="1" lang="en-US" altLang="ko-KR" sz="2000" dirty="0"/>
              <a:t>1-1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</a:t>
            </a:r>
            <a:r>
              <a:rPr kumimoji="1" lang="en-US" altLang="ko-KR" sz="2000" dirty="0"/>
              <a:t>2.</a:t>
            </a:r>
            <a:r>
              <a:rPr kumimoji="1" lang="ko-KR" altLang="en-US" sz="2000" dirty="0"/>
              <a:t> 차량 이미지를 </a:t>
            </a:r>
            <a:r>
              <a:rPr kumimoji="1" lang="en-US" altLang="ko-KR" sz="2000" dirty="0"/>
              <a:t>Train, </a:t>
            </a:r>
            <a:r>
              <a:rPr kumimoji="1" lang="en-US" altLang="ko-KR" sz="2000" dirty="0" err="1"/>
              <a:t>Valiadtion</a:t>
            </a:r>
            <a:r>
              <a:rPr kumimoji="1" lang="en-US" altLang="ko-KR" sz="2000" dirty="0"/>
              <a:t>, Test </a:t>
            </a:r>
            <a:r>
              <a:rPr kumimoji="1" lang="ko-KR" altLang="en-US" sz="2000" dirty="0"/>
              <a:t>셋으로 구분하여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    사전 학습된 모델  </a:t>
            </a:r>
            <a:r>
              <a:rPr kumimoji="1" lang="en-US" altLang="ko-KR" sz="2000" dirty="0"/>
              <a:t>(VRR16, </a:t>
            </a:r>
            <a:r>
              <a:rPr kumimoji="1" lang="en-US" altLang="ko-KR" sz="2000" dirty="0" err="1"/>
              <a:t>ResNet</a:t>
            </a:r>
            <a:r>
              <a:rPr kumimoji="1" lang="en-US" altLang="ko-KR" sz="2000" dirty="0"/>
              <a:t>, Inception V3, </a:t>
            </a:r>
            <a:r>
              <a:rPr kumimoji="1" lang="en-US" altLang="ko-KR" sz="2000" dirty="0" err="1"/>
              <a:t>EfficientNet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활용했다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모델링 </a:t>
            </a:r>
            <a:r>
              <a:rPr kumimoji="1" lang="en-US" altLang="ko-KR" sz="2000" dirty="0"/>
              <a:t>1-2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</a:t>
            </a:r>
            <a:r>
              <a:rPr kumimoji="1" lang="en-US" altLang="ko-KR" sz="2000" dirty="0"/>
              <a:t>3.</a:t>
            </a:r>
            <a:r>
              <a:rPr kumimoji="1" lang="ko-KR" altLang="en-US" sz="2000" dirty="0"/>
              <a:t> 차량 이미지에 대한 </a:t>
            </a:r>
            <a:r>
              <a:rPr kumimoji="1" lang="en-US" altLang="ko-KR" sz="2000" dirty="0"/>
              <a:t>Train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Validation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Image Augmentation(</a:t>
            </a:r>
            <a:r>
              <a:rPr kumimoji="1" lang="ko-KR" altLang="en-US" sz="2000" dirty="0"/>
              <a:t>이미지 증강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하여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    </a:t>
            </a:r>
            <a:r>
              <a:rPr kumimoji="1" lang="en-US" altLang="ko-KR" sz="2000" dirty="0"/>
              <a:t>CNN </a:t>
            </a:r>
            <a:r>
              <a:rPr kumimoji="1" lang="ko-KR" altLang="en-US" sz="2000" dirty="0"/>
              <a:t>모델링을 하였다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모델링 </a:t>
            </a:r>
            <a:r>
              <a:rPr kumimoji="1" lang="en-US" altLang="ko-KR" sz="2000" dirty="0"/>
              <a:t>2-1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</a:t>
            </a:r>
            <a:r>
              <a:rPr kumimoji="1" lang="en-US" altLang="ko-KR" sz="2000" dirty="0"/>
              <a:t>4.</a:t>
            </a:r>
            <a:r>
              <a:rPr kumimoji="1" lang="ko-KR" altLang="en-US" sz="2000" dirty="0"/>
              <a:t> 차량 이미지에 대한 </a:t>
            </a:r>
            <a:r>
              <a:rPr kumimoji="1" lang="en-US" altLang="ko-KR" sz="2000" dirty="0"/>
              <a:t>Train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Validation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Image Augmentation(</a:t>
            </a:r>
            <a:r>
              <a:rPr kumimoji="1" lang="ko-KR" altLang="en-US" sz="2000" dirty="0"/>
              <a:t>이미지 증강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하여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   사전 학습된 모델 </a:t>
            </a:r>
            <a:r>
              <a:rPr kumimoji="1" lang="en-US" altLang="ko-KR" sz="2000" dirty="0"/>
              <a:t>(VRR16, </a:t>
            </a:r>
            <a:r>
              <a:rPr kumimoji="1" lang="en-US" altLang="ko-KR" sz="2000" dirty="0" err="1"/>
              <a:t>ResNet</a:t>
            </a:r>
            <a:r>
              <a:rPr kumimoji="1" lang="en-US" altLang="ko-KR" sz="2000" dirty="0"/>
              <a:t>, Inception V3, </a:t>
            </a:r>
            <a:r>
              <a:rPr kumimoji="1" lang="en-US" altLang="ko-KR" sz="2000" dirty="0" err="1"/>
              <a:t>EfficientNet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활용했다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모델링 </a:t>
            </a:r>
            <a:r>
              <a:rPr kumimoji="1" lang="en-US" altLang="ko-KR" sz="2000" dirty="0"/>
              <a:t>2-2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    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4617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341C-4D69-10BF-01B9-E4018C4A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4C446-64A2-E4BC-E18D-71B2CC12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000" dirty="0"/>
              <a:t>[</a:t>
            </a:r>
            <a:r>
              <a:rPr kumimoji="1" lang="ko-KR" altLang="en-US" sz="2000" dirty="0"/>
              <a:t>모델링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 을 위한 데이터 구조 만들기</a:t>
            </a:r>
            <a:r>
              <a:rPr kumimoji="1" lang="en-US" altLang="ko-KR" sz="2000" dirty="0"/>
              <a:t>]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X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이미지를 </a:t>
            </a:r>
            <a:r>
              <a:rPr kumimoji="1" lang="en-US" altLang="ko-KR" sz="2000" dirty="0"/>
              <a:t>array</a:t>
            </a:r>
            <a:r>
              <a:rPr kumimoji="1" lang="ko-KR" altLang="en-US" sz="2000" dirty="0"/>
              <a:t> 형태로 변환합니다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r>
              <a:rPr kumimoji="1" lang="en-US" altLang="ko-KR" sz="2000" dirty="0"/>
              <a:t>y:  </a:t>
            </a:r>
            <a:r>
              <a:rPr kumimoji="1" lang="ko-KR" altLang="en-US" sz="2000" dirty="0"/>
              <a:t>이미지 </a:t>
            </a:r>
            <a:r>
              <a:rPr kumimoji="1" lang="ko-KR" altLang="en-US" sz="2000" dirty="0" err="1"/>
              <a:t>갯수만큼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normal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abnormal – 1</a:t>
            </a:r>
            <a:r>
              <a:rPr kumimoji="1" lang="ko-KR" altLang="en-US" sz="2000" dirty="0"/>
              <a:t>로 </a:t>
            </a:r>
            <a:r>
              <a:rPr kumimoji="1" lang="en-US" altLang="ko-KR" sz="2000" dirty="0"/>
              <a:t>array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만듭니다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61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88D7E-FE49-F4EB-6E97-852ADF6E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5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모델링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 을 위한 </a:t>
            </a:r>
            <a:r>
              <a:rPr kumimoji="1" lang="ko-KR" altLang="en-US" sz="3000" dirty="0" err="1"/>
              <a:t>전처리</a:t>
            </a:r>
            <a:endParaRPr kumimoji="1" lang="ko-Kore-KR" altLang="en-US" sz="30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9AA50D1-DAFF-CDBF-0C19-4C042E980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11" y="2306517"/>
            <a:ext cx="7459133" cy="12127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2FCFD-8B7E-77F3-C437-2BD51BD42234}"/>
              </a:ext>
            </a:extLst>
          </p:cNvPr>
          <p:cNvSpPr txBox="1"/>
          <p:nvPr/>
        </p:nvSpPr>
        <p:spPr>
          <a:xfrm>
            <a:off x="928511" y="1506022"/>
            <a:ext cx="707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X – </a:t>
            </a:r>
            <a:r>
              <a:rPr kumimoji="1" lang="ko-KR" altLang="en-US" dirty="0"/>
              <a:t>파손 차량 이미지와 정상 차량 이미지를 </a:t>
            </a:r>
            <a:r>
              <a:rPr kumimoji="1" lang="en-US" altLang="ko-KR" dirty="0" err="1"/>
              <a:t>concat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8" name="그림 7" descr="텍스트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4D8013C-D3F5-9C42-C101-1E76D19B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5" y="4290402"/>
            <a:ext cx="9828826" cy="1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1779</Words>
  <Application>Microsoft Macintosh PowerPoint</Application>
  <PresentationFormat>와이드스크린</PresentationFormat>
  <Paragraphs>194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MalgunGothicBold</vt:lpstr>
      <vt:lpstr>Arial</vt:lpstr>
      <vt:lpstr>Calibri</vt:lpstr>
      <vt:lpstr>Calibri Light</vt:lpstr>
      <vt:lpstr>Office 테마</vt:lpstr>
      <vt:lpstr>차량공유업체의 차량 파손 여부 분류 프로젝트 </vt:lpstr>
      <vt:lpstr>1. 문제 정의</vt:lpstr>
      <vt:lpstr>1. 문제 정의</vt:lpstr>
      <vt:lpstr>2. 차량 파손 여부 분류에 사용할 데이터셋 </vt:lpstr>
      <vt:lpstr>2. 데이터셋 - 상세</vt:lpstr>
      <vt:lpstr>3. 수행 절차 조건</vt:lpstr>
      <vt:lpstr>4. preview</vt:lpstr>
      <vt:lpstr>5. 모델링 1을 위한 전처리</vt:lpstr>
      <vt:lpstr>5. 모델링 1 을 위한 전처리</vt:lpstr>
      <vt:lpstr>5. 모델링 1을 위한 전처리</vt:lpstr>
      <vt:lpstr>5. 모델링 1을 위한 전처리</vt:lpstr>
      <vt:lpstr>5. 모델링 1을 위한 전처리</vt:lpstr>
      <vt:lpstr>5. 모델링 1을 위한 전처리</vt:lpstr>
      <vt:lpstr>5. 모델링 1을 위한 전처리</vt:lpstr>
      <vt:lpstr>5. 모델링 1을 위한 전처리</vt:lpstr>
      <vt:lpstr>5. 모델링 1을 위한 전처리</vt:lpstr>
      <vt:lpstr>6. 모델링 1-1 </vt:lpstr>
      <vt:lpstr>6. 모델링 1- 1</vt:lpstr>
      <vt:lpstr>6. 모델링 1- 1</vt:lpstr>
      <vt:lpstr>6. 모델링 1- 1</vt:lpstr>
      <vt:lpstr>6. 모델링 1- 1</vt:lpstr>
      <vt:lpstr>6. 모델링 1- 1</vt:lpstr>
      <vt:lpstr>6. 모델링 1- 1</vt:lpstr>
      <vt:lpstr>7. 모델링 1 - 2</vt:lpstr>
      <vt:lpstr>7. 모델링 1- 2</vt:lpstr>
      <vt:lpstr>7. 모델링 1 - 2</vt:lpstr>
      <vt:lpstr>7. 모델링 1- 2</vt:lpstr>
      <vt:lpstr>7. 모델링 1 - 2</vt:lpstr>
      <vt:lpstr>7. 모델링 1- 2</vt:lpstr>
      <vt:lpstr>7. 모델링 1- 2</vt:lpstr>
      <vt:lpstr>7. 모델링 1- 2</vt:lpstr>
      <vt:lpstr>7. 모델링 1- 2</vt:lpstr>
      <vt:lpstr>8. 모델링 2를 위한 전처리 </vt:lpstr>
      <vt:lpstr>8. 모델링 2를 위한 전처리</vt:lpstr>
      <vt:lpstr>8. 모델링 2를 위한 전처리</vt:lpstr>
      <vt:lpstr>8. 모델링 2를 위한 전처리</vt:lpstr>
      <vt:lpstr>8. 모델링 2를 위한 전처리</vt:lpstr>
      <vt:lpstr>8. 모델링 2를 위한 전처리</vt:lpstr>
      <vt:lpstr>8. 모델링 2를 위한 전처리</vt:lpstr>
      <vt:lpstr>8. 모델링 2를 위한 전처리</vt:lpstr>
      <vt:lpstr>8. 모델링 2를 위한 전처리</vt:lpstr>
      <vt:lpstr>9. 모델링 2- 1</vt:lpstr>
      <vt:lpstr>9. 모델링 2- 1</vt:lpstr>
      <vt:lpstr>9. 모델링 2- 1</vt:lpstr>
      <vt:lpstr>10. 모델링 2- 2</vt:lpstr>
      <vt:lpstr>10. 모델링 2- 2</vt:lpstr>
      <vt:lpstr>10. 모델링 2 - 2</vt:lpstr>
      <vt:lpstr>10. 모델링 2- 2</vt:lpstr>
      <vt:lpstr>10. 모델링 2- 2</vt:lpstr>
      <vt:lpstr>10. 모델링 2- 2</vt:lpstr>
      <vt:lpstr>10. 모델링 2- 2</vt:lpstr>
      <vt:lpstr>10. 모델링 2- 2</vt:lpstr>
      <vt:lpstr>10. 모델링 2- 2</vt:lpstr>
      <vt:lpstr>11.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차량공유업체의 차량 파손 여부 분류 프로젝트 </dc:title>
  <dc:creator>Youngwoo Kim</dc:creator>
  <cp:lastModifiedBy>Youngwoo Kim</cp:lastModifiedBy>
  <cp:revision>5</cp:revision>
  <dcterms:created xsi:type="dcterms:W3CDTF">2023-11-04T04:48:18Z</dcterms:created>
  <dcterms:modified xsi:type="dcterms:W3CDTF">2023-11-04T07:41:01Z</dcterms:modified>
</cp:coreProperties>
</file>